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2"/>
  </p:notesMasterIdLst>
  <p:sldIdLst>
    <p:sldId id="276" r:id="rId4"/>
    <p:sldId id="257" r:id="rId5"/>
    <p:sldId id="258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4" r:id="rId19"/>
    <p:sldId id="272" r:id="rId20"/>
    <p:sldId id="273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520"/>
    <a:srgbClr val="FFCC99"/>
    <a:srgbClr val="FFFFCC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aoloni%20A\Desktop\per%20presentazion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Paoloni%20A\Desktop\per%20presentazi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it-IT" sz="1200" dirty="0" err="1"/>
              <a:t>Evolution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</a:t>
            </a:r>
            <a:r>
              <a:rPr lang="it-IT" sz="1200" dirty="0" err="1"/>
              <a:t>Gross</a:t>
            </a:r>
            <a:r>
              <a:rPr lang="it-IT" sz="1200" dirty="0"/>
              <a:t> GHG </a:t>
            </a:r>
            <a:r>
              <a:rPr lang="it-IT" sz="1200" dirty="0" err="1"/>
              <a:t>emissions</a:t>
            </a:r>
            <a:r>
              <a:rPr lang="it-IT" sz="1200" dirty="0"/>
              <a:t> </a:t>
            </a:r>
            <a:r>
              <a:rPr lang="it-IT" sz="1200" dirty="0" err="1"/>
              <a:t>by</a:t>
            </a:r>
            <a:r>
              <a:rPr lang="it-IT" sz="1200" dirty="0"/>
              <a:t> </a:t>
            </a:r>
            <a:r>
              <a:rPr lang="it-IT" sz="1200" dirty="0" err="1"/>
              <a:t>sector</a:t>
            </a:r>
            <a:endParaRPr lang="it-IT" sz="1200" dirty="0"/>
          </a:p>
        </c:rich>
      </c:tx>
      <c:layout>
        <c:manualLayout>
          <c:xMode val="edge"/>
          <c:yMode val="edge"/>
          <c:x val="0.19920311884538103"/>
          <c:y val="2.315180791877828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52820266939955"/>
          <c:y val="0.17014913698701603"/>
          <c:w val="0.85681758485041459"/>
          <c:h val="0.721386035354852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Foglio1!$B$4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Foglio1!$C$3:$D$3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Foglio1!$C$4:$D$4</c:f>
              <c:numCache>
                <c:formatCode>0.00%</c:formatCode>
                <c:ptCount val="2"/>
                <c:pt idx="0">
                  <c:v>0.67000000000000082</c:v>
                </c:pt>
                <c:pt idx="1">
                  <c:v>0.74600000000000055</c:v>
                </c:pt>
              </c:numCache>
            </c:numRef>
          </c:val>
        </c:ser>
        <c:ser>
          <c:idx val="1"/>
          <c:order val="1"/>
          <c:tx>
            <c:strRef>
              <c:f>Foglio1!$B$5</c:f>
              <c:strCache>
                <c:ptCount val="1"/>
                <c:pt idx="0">
                  <c:v>Industrial processes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Foglio1!$C$3:$D$3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Foglio1!$C$5:$D$5</c:f>
              <c:numCache>
                <c:formatCode>0.00%</c:formatCode>
                <c:ptCount val="2"/>
                <c:pt idx="0">
                  <c:v>4.5000000000000033E-2</c:v>
                </c:pt>
                <c:pt idx="1">
                  <c:v>4.7000000000000049E-2</c:v>
                </c:pt>
              </c:numCache>
            </c:numRef>
          </c:val>
        </c:ser>
        <c:ser>
          <c:idx val="2"/>
          <c:order val="2"/>
          <c:tx>
            <c:strRef>
              <c:f>Foglio1!$B$6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Foglio1!$C$3:$D$3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Foglio1!$C$6:$D$6</c:f>
              <c:numCache>
                <c:formatCode>0.00%</c:formatCode>
                <c:ptCount val="2"/>
                <c:pt idx="0">
                  <c:v>0.11500000000000007</c:v>
                </c:pt>
                <c:pt idx="1">
                  <c:v>5.6000000000000022E-2</c:v>
                </c:pt>
              </c:numCache>
            </c:numRef>
          </c:val>
        </c:ser>
        <c:ser>
          <c:idx val="3"/>
          <c:order val="3"/>
          <c:tx>
            <c:strRef>
              <c:f>Foglio1!$B$7</c:f>
              <c:strCache>
                <c:ptCount val="1"/>
                <c:pt idx="0">
                  <c:v>Land use, land use change and forestry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Foglio1!$C$3:$D$3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Foglio1!$C$7:$D$7</c:f>
              <c:numCache>
                <c:formatCode>0.00%</c:formatCode>
                <c:ptCount val="2"/>
                <c:pt idx="0">
                  <c:v>0.12400000000000007</c:v>
                </c:pt>
                <c:pt idx="1">
                  <c:v>5.4000000000000041E-2</c:v>
                </c:pt>
              </c:numCache>
            </c:numRef>
          </c:val>
        </c:ser>
        <c:ser>
          <c:idx val="4"/>
          <c:order val="4"/>
          <c:tx>
            <c:strRef>
              <c:f>Foglio1!$B$8</c:f>
              <c:strCache>
                <c:ptCount val="1"/>
                <c:pt idx="0">
                  <c:v>Waste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Foglio1!$C$3:$D$3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Foglio1!$C$8:$D$8</c:f>
              <c:numCache>
                <c:formatCode>0.00%</c:formatCode>
                <c:ptCount val="2"/>
                <c:pt idx="0">
                  <c:v>4.6000000000000013E-2</c:v>
                </c:pt>
                <c:pt idx="1">
                  <c:v>9.7000000000000045E-2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2669056"/>
        <c:axId val="85419712"/>
      </c:barChart>
      <c:catAx>
        <c:axId val="4266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85419712"/>
        <c:crosses val="autoZero"/>
        <c:auto val="1"/>
        <c:lblAlgn val="ctr"/>
        <c:lblOffset val="100"/>
        <c:noMultiLvlLbl val="0"/>
      </c:catAx>
      <c:valAx>
        <c:axId val="854197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2669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13545969639737"/>
          <c:y val="0.92256415953782855"/>
          <c:w val="0.85887150860990213"/>
          <c:h val="7.4044123302539094E-2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it-IT" sz="1200" dirty="0" err="1"/>
              <a:t>Evolution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</a:t>
            </a:r>
            <a:r>
              <a:rPr lang="it-IT" sz="1200" dirty="0" err="1"/>
              <a:t>Gross</a:t>
            </a:r>
            <a:r>
              <a:rPr lang="it-IT" sz="1200" dirty="0"/>
              <a:t> GHG </a:t>
            </a:r>
            <a:r>
              <a:rPr lang="it-IT" sz="1200" dirty="0" err="1"/>
              <a:t>emissions</a:t>
            </a:r>
            <a:r>
              <a:rPr lang="it-IT" sz="1200" dirty="0"/>
              <a:t> </a:t>
            </a:r>
            <a:r>
              <a:rPr lang="it-IT" sz="1200" dirty="0" err="1"/>
              <a:t>by</a:t>
            </a:r>
            <a:r>
              <a:rPr lang="it-IT" sz="1200" dirty="0"/>
              <a:t> </a:t>
            </a:r>
            <a:r>
              <a:rPr lang="it-IT" sz="1200" dirty="0" err="1"/>
              <a:t>sector</a:t>
            </a:r>
            <a:endParaRPr lang="it-IT" sz="1200" dirty="0"/>
          </a:p>
        </c:rich>
      </c:tx>
      <c:layout>
        <c:manualLayout>
          <c:xMode val="edge"/>
          <c:yMode val="edge"/>
          <c:x val="0.2333798441497382"/>
          <c:y val="2.218144344115025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25911289294864"/>
          <c:y val="0.15320617481531068"/>
          <c:w val="0.78552174081397619"/>
          <c:h val="0.739525910935015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Foglio1!$B$16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Foglio1!$C$15:$D$15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Foglio1!$C$16:$D$16</c:f>
              <c:numCache>
                <c:formatCode>0.00%</c:formatCode>
                <c:ptCount val="2"/>
                <c:pt idx="0">
                  <c:v>0.52900000000000003</c:v>
                </c:pt>
                <c:pt idx="1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Foglio1!$B$17</c:f>
              <c:strCache>
                <c:ptCount val="1"/>
                <c:pt idx="0">
                  <c:v>Industrial processes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Foglio1!$C$15:$D$15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Foglio1!$C$17:$D$17</c:f>
              <c:numCache>
                <c:formatCode>0.00%</c:formatCode>
                <c:ptCount val="2"/>
                <c:pt idx="0">
                  <c:v>9.8000000000000101E-2</c:v>
                </c:pt>
                <c:pt idx="1">
                  <c:v>0.10500000000000002</c:v>
                </c:pt>
              </c:numCache>
            </c:numRef>
          </c:val>
        </c:ser>
        <c:ser>
          <c:idx val="2"/>
          <c:order val="2"/>
          <c:tx>
            <c:strRef>
              <c:f>Foglio1!$B$18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Foglio1!$C$15:$D$15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Foglio1!$C$18:$D$18</c:f>
              <c:numCache>
                <c:formatCode>0.00%</c:formatCode>
                <c:ptCount val="2"/>
                <c:pt idx="0">
                  <c:v>0.20900000000000013</c:v>
                </c:pt>
                <c:pt idx="1">
                  <c:v>0.20200000000000001</c:v>
                </c:pt>
              </c:numCache>
            </c:numRef>
          </c:val>
        </c:ser>
        <c:ser>
          <c:idx val="3"/>
          <c:order val="3"/>
          <c:tx>
            <c:strRef>
              <c:f>Foglio1!$B$19</c:f>
              <c:strCache>
                <c:ptCount val="1"/>
                <c:pt idx="0">
                  <c:v>Land use, land use change and forestry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Foglio1!$C$15:$D$15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Foglio1!$C$19:$D$19</c:f>
              <c:numCache>
                <c:formatCode>0.00%</c:formatCode>
                <c:ptCount val="2"/>
                <c:pt idx="0">
                  <c:v>0.129</c:v>
                </c:pt>
                <c:pt idx="1">
                  <c:v>9.300000000000011E-2</c:v>
                </c:pt>
              </c:numCache>
            </c:numRef>
          </c:val>
        </c:ser>
        <c:ser>
          <c:idx val="4"/>
          <c:order val="4"/>
          <c:tx>
            <c:strRef>
              <c:f>Foglio1!$B$20</c:f>
              <c:strCache>
                <c:ptCount val="1"/>
                <c:pt idx="0">
                  <c:v>Waste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Foglio1!$C$15:$D$15</c:f>
              <c:numCache>
                <c:formatCode>General</c:formatCode>
                <c:ptCount val="2"/>
                <c:pt idx="0">
                  <c:v>1994</c:v>
                </c:pt>
                <c:pt idx="1">
                  <c:v>2000</c:v>
                </c:pt>
              </c:numCache>
            </c:numRef>
          </c:cat>
          <c:val>
            <c:numRef>
              <c:f>Foglio1!$C$20:$D$20</c:f>
              <c:numCache>
                <c:formatCode>0.00%</c:formatCode>
                <c:ptCount val="2"/>
                <c:pt idx="0">
                  <c:v>3.500000000000001E-2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2671104"/>
        <c:axId val="85421440"/>
      </c:barChart>
      <c:catAx>
        <c:axId val="426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 b="1"/>
            </a:pPr>
            <a:endParaRPr lang="en-US"/>
          </a:p>
        </c:txPr>
        <c:crossAx val="85421440"/>
        <c:crosses val="autoZero"/>
        <c:auto val="1"/>
        <c:lblAlgn val="ctr"/>
        <c:lblOffset val="100"/>
        <c:noMultiLvlLbl val="0"/>
      </c:catAx>
      <c:valAx>
        <c:axId val="854214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26711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0.18808</cdr:x>
      <cdr:y>0.09437</cdr:y>
    </cdr:from>
    <cdr:to>
      <cdr:x>0.47912</cdr:x>
      <cdr:y>0.14786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1336862" y="542926"/>
          <a:ext cx="2068659" cy="3077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it-IT" sz="700" b="1" dirty="0">
              <a:solidFill>
                <a:sysClr val="windowText" lastClr="000000"/>
              </a:solidFill>
            </a:rPr>
            <a:t>104.79 MtCO2eq</a:t>
          </a:r>
        </a:p>
      </cdr:txBody>
    </cdr:sp>
  </cdr:relSizeAnchor>
  <cdr:relSizeAnchor xmlns:cdr="http://schemas.openxmlformats.org/drawingml/2006/chartDrawing">
    <cdr:from>
      <cdr:x>0.62589</cdr:x>
      <cdr:y>0.09437</cdr:y>
    </cdr:from>
    <cdr:to>
      <cdr:x>0.91692</cdr:x>
      <cdr:y>0.14786</cdr:y>
    </cdr:to>
    <cdr:sp macro="" textlink="">
      <cdr:nvSpPr>
        <cdr:cNvPr id="4" name="Rettangolo 3"/>
        <cdr:cNvSpPr/>
      </cdr:nvSpPr>
      <cdr:spPr>
        <a:xfrm xmlns:a="http://schemas.openxmlformats.org/drawingml/2006/main">
          <a:off x="4448735" y="542926"/>
          <a:ext cx="2068659" cy="3077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700" b="1">
              <a:solidFill>
                <a:sysClr val="windowText" lastClr="000000"/>
              </a:solidFill>
            </a:rPr>
            <a:t>111.31 MtCO2eq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0.22861</cdr:x>
      <cdr:y>0.07657</cdr:y>
    </cdr:from>
    <cdr:to>
      <cdr:x>0.46907</cdr:x>
      <cdr:y>0.14028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1916206" y="369794"/>
          <a:ext cx="2015521" cy="3077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700" b="1" dirty="0">
              <a:solidFill>
                <a:sysClr val="windowText" lastClr="000000"/>
              </a:solidFill>
            </a:rPr>
            <a:t>28.87 MtCO2eq</a:t>
          </a:r>
        </a:p>
      </cdr:txBody>
    </cdr:sp>
  </cdr:relSizeAnchor>
  <cdr:relSizeAnchor xmlns:cdr="http://schemas.openxmlformats.org/drawingml/2006/chartDrawing">
    <cdr:from>
      <cdr:x>0.61974</cdr:x>
      <cdr:y>0.06961</cdr:y>
    </cdr:from>
    <cdr:to>
      <cdr:x>0.86019</cdr:x>
      <cdr:y>0.13332</cdr:y>
    </cdr:to>
    <cdr:sp macro="" textlink="">
      <cdr:nvSpPr>
        <cdr:cNvPr id="3" name="Rettangolo 2"/>
        <cdr:cNvSpPr/>
      </cdr:nvSpPr>
      <cdr:spPr>
        <a:xfrm xmlns:a="http://schemas.openxmlformats.org/drawingml/2006/main">
          <a:off x="5194672" y="336177"/>
          <a:ext cx="2015451" cy="3077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it-IT" sz="700" b="1">
              <a:solidFill>
                <a:sysClr val="windowText" lastClr="000000"/>
              </a:solidFill>
            </a:rPr>
            <a:t>37.3 MtCO2eq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5900" indent="-212725" algn="r">
              <a:lnSpc>
                <a:spcPct val="95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925A505-A8ED-467E-B66A-8E05C0F2B45A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6481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A2D194-3739-4A95-8887-7E61E5050F61}" type="slidenum">
              <a:rPr lang="fr-BE"/>
              <a:pPr/>
              <a:t>2</a:t>
            </a:fld>
            <a:endParaRPr lang="fr-BE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4E9FD9-7870-47F4-846F-FFCA776F4C41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37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BBFFAE-9893-483F-9760-7230150CA0BB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4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D89377-39B4-4DB3-8D6D-4C1F32DFBB4F}" type="slidenum">
              <a:rPr lang="fr-BE"/>
              <a:pPr/>
              <a:t>11</a:t>
            </a:fld>
            <a:endParaRPr lang="fr-BE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31656A-9D7B-4E9A-AB86-97405EB1E3D5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1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B8A7871-A7CB-4362-97A6-DB9C47666F34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2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5B9326-9489-4B72-838D-50D8B2FF83FB}" type="slidenum">
              <a:rPr lang="fr-BE"/>
              <a:pPr/>
              <a:t>12</a:t>
            </a:fld>
            <a:endParaRPr lang="fr-BE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316E89E-2830-4590-966B-FFE97DE267C7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30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E0B2A4-7A3C-4ECC-B75C-87781CDFA7C2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92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36775C-9723-4D40-BC7E-ECC19EADE54B}" type="slidenum">
              <a:rPr lang="fr-BE"/>
              <a:pPr/>
              <a:t>13</a:t>
            </a:fld>
            <a:endParaRPr lang="fr-BE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B318B8-86FF-4588-8547-8D60D70B666E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40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7F8D898-61C3-40F8-9384-3E9E8DF73BBA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23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CFE7A-E9C1-4CE1-9718-20D89C82782F}" type="slidenum">
              <a:rPr lang="fr-BE"/>
              <a:pPr/>
              <a:t>14</a:t>
            </a:fld>
            <a:endParaRPr lang="fr-BE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E076B2-9048-4704-8D90-8654B52BEE83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67513A5-B123-4988-8C3E-357CAC78CD7B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5B3207-A115-44AF-9E21-1B414165161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50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5588" cy="40020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25A505-A8ED-467E-B66A-8E05C0F2B45A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296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5588" cy="40020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25A505-A8ED-467E-B66A-8E05C0F2B45A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9464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5588" cy="40020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25A505-A8ED-467E-B66A-8E05C0F2B45A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178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6ECD15-5DAC-4816-9451-DBBBC966CDA1}" type="slidenum">
              <a:rPr lang="fr-BE"/>
              <a:pPr/>
              <a:t>3</a:t>
            </a:fld>
            <a:endParaRPr lang="fr-BE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91F75A0-AD71-437E-802F-9C5F17FD7D6B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48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F141970-8E96-4C0B-90A3-5CEAEB5B8482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5588" cy="4002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498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smtClean="0"/>
              <a:t>The IPCC predicts a 2 degree temperature increase by 2025, and a 4 degree increase by 2100.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MENA withdraws ¾ of renewable water resources annually: The next highest level of water use is in South Asia, where only one quarter of water resources is currently being withdrawn.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48A6-EA83-4B41-8DD5-CE4131E090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8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DD1CDD-53AA-4326-BE31-30931F20A5D8}" type="slidenum">
              <a:rPr lang="fr-BE"/>
              <a:pPr/>
              <a:t>5</a:t>
            </a:fld>
            <a:endParaRPr lang="fr-BE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368CC47-483F-481F-8705-915427E5E67F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03E27D-DB10-422E-A9E4-5BABCC3191DB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5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E92F62-7618-403B-931A-17C33B0B00FE}" type="slidenum">
              <a:rPr lang="fr-BE"/>
              <a:pPr/>
              <a:t>6</a:t>
            </a:fld>
            <a:endParaRPr lang="fr-BE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15BCFE-889E-4634-BED4-A71314E8BB23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charset="0"/>
                <a:ea typeface="Microsoft YaHei" charset="-122"/>
              </a:rPr>
              <a:t>All data are for 2000. </a:t>
            </a:r>
          </a:p>
          <a:p>
            <a:r>
              <a:rPr kumimoji="0" lang="fr-BE" sz="1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charset="0"/>
                <a:ea typeface="Microsoft YaHei" charset="-122"/>
              </a:rPr>
              <a:t>Percentages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charset="0"/>
                <a:ea typeface="Microsoft YaHei" charset="-122"/>
              </a:rPr>
              <a:t> are </a:t>
            </a:r>
            <a:r>
              <a:rPr kumimoji="0" lang="fr-BE" sz="1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charset="0"/>
                <a:ea typeface="Microsoft YaHei" charset="-122"/>
              </a:rPr>
              <a:t>based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charset="0"/>
                <a:ea typeface="Microsoft YaHei" charset="-122"/>
              </a:rPr>
              <a:t> on total net </a:t>
            </a:r>
            <a:r>
              <a:rPr kumimoji="0" lang="fr-BE" sz="1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charset="0"/>
                <a:ea typeface="Microsoft YaHei" charset="-122"/>
              </a:rPr>
              <a:t>emissions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charset="0"/>
                <a:ea typeface="Microsoft YaHei" charset="-122"/>
              </a:rPr>
              <a:t>. </a:t>
            </a:r>
            <a:endParaRPr lang="it-IT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31DC5F0-D85B-435A-B8D0-8262C443B244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3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7E16FA-A0F0-4A37-A74D-7C80E471571F}" type="slidenum">
              <a:rPr lang="fr-BE"/>
              <a:pPr/>
              <a:t>7</a:t>
            </a:fld>
            <a:endParaRPr lang="fr-BE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37EEB92-BDF2-4611-AB38-4B8C64B79DAD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78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No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need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 for opposition: adaptation and mitigation are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seen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as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integral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parts / the 2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sides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of the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same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coin,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even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if not the main objectives as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such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. Synergies are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recognized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contribute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to green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growth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including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low-carbon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emissions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)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simultaneously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supporting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1200" b="1" i="1" dirty="0" err="1" smtClean="0">
                <a:solidFill>
                  <a:srgbClr val="000000"/>
                </a:solidFill>
                <a:latin typeface="Calibri" charset="0"/>
              </a:rPr>
              <a:t>resilience</a:t>
            </a:r>
            <a:r>
              <a:rPr lang="fr-BE" sz="1200" b="1" i="1" dirty="0" smtClean="0">
                <a:solidFill>
                  <a:srgbClr val="000000"/>
                </a:solidFill>
                <a:latin typeface="Calibri" charset="0"/>
              </a:rPr>
              <a:t>-building.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38DECF4-35CD-422F-808F-8BA97BBF3F44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5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A14D3A-441E-42AF-B87E-91A1526357F2}" type="slidenum">
              <a:rPr lang="fr-BE"/>
              <a:pPr/>
              <a:t>8</a:t>
            </a:fld>
            <a:endParaRPr lang="fr-BE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45FB4B-7C54-422B-9DCC-72D2854084FD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89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855608F-D788-4AA9-9E67-53D7E627BB96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6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06846C-905A-423D-BFA2-D61618654188}" type="slidenum">
              <a:rPr lang="fr-BE"/>
              <a:pPr/>
              <a:t>9</a:t>
            </a:fld>
            <a:endParaRPr lang="fr-BE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228927E-56B0-4D94-9C41-51D6B75BCC58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99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588"/>
            <a:ext cx="1588" cy="54752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2A036C4-B363-41FE-8761-310CECCBDEBF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3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9C78C9-43A4-4DAC-97B8-336E1249E590}" type="slidenum">
              <a:rPr lang="fr-BE"/>
              <a:pPr/>
              <a:t>10</a:t>
            </a:fld>
            <a:endParaRPr lang="fr-BE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E7ACE84-BC54-4CE7-B218-2D5D96B050EB}" type="slidenum">
              <a:rPr lang="fr-BE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fr-BE" sz="1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09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836738"/>
            <a:ext cx="1588" cy="914717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D7BF277-409F-499E-A631-3BD828E458DB}" type="slidenum">
              <a:rPr lang="fr-BE">
                <a:solidFill>
                  <a:srgbClr val="000000"/>
                </a:solidFill>
                <a:latin typeface="Calibri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fr-B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4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9620CC-800C-4D50-AD15-BAD4D188B05C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4D99EF-83CA-49DF-BF4A-860A0E8A41D6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3A222A-A8F7-44F8-8E03-44CB6544B7F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267DF4-5694-49CC-BC07-3D8FEA896D7D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6914D9-C67A-4B67-8986-1C74940EEB11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A8AA57-827C-47AA-B47B-12F715783DB7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D6BF8A-5C66-489B-8FB3-A883F206962D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9C0484-8568-4B32-9666-C300B4E6C4B2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7A92DC-C4C6-42FD-81CB-B1679396EEA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C2B5FC-579A-46A6-8FD2-53B02503161F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1C3CE8-42B3-4EA7-B567-9A1ECEC68355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0432B2-6266-43DF-A82A-FBCC679A72C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E467BC-6821-447F-899F-AFE764F4EDF6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A644EF-1698-47CC-989C-5D2B61506430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27DAA4-202B-4F13-960D-5231A99F59AE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6FB4CF-916A-49C8-BCC0-B91347212F8C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56F439-E0A0-4CCB-B90B-0B56E18445FF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F70C22-0C2D-4E87-ADB5-039AA1C3F273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1B43CF-1145-4B9A-A2F3-38C3A30D98E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35F9B9-F4BA-42F5-B7CA-39249ECEF22E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0FFB2A-1CFA-4271-BE38-E5874177454C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980177-FF8F-49D0-A24D-966F20029957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37C428-948A-4030-A88F-7F14B1206FC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C7325A-CDDB-437E-B13E-89C8CD005A8F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BD9DAE-A8BA-46BC-9BDB-10278EE27ADD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C8AA6E-3717-4E04-B62B-6E736A57FD08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45196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96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F7D2C9-E8D1-471C-8C3F-A4E750C96EAD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5E5019-2C5D-42E5-9D20-DB344106BEB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DE3A30-09AF-4939-809B-8B70A3E39434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8D8FCF-66D3-4383-B6A0-B3D1A53DD0A2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A6FF72-F568-43FB-97B4-25D79BCF914E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3EA4F5-1BD9-41B7-9F36-B7FB54B41023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288E03-D506-42E4-91B2-3E267628B8C3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C105647-806D-457A-AD3B-610A0F152CB2}" type="slidenum">
              <a:rPr lang="fr-BE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215900" indent="-212725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215900" indent="-212725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4D319460-DBF9-480E-9589-D6EE7C846704}" type="slidenum">
              <a:rPr lang="fr-BE"/>
              <a:pPr/>
              <a:t>‹#›</a:t>
            </a:fld>
            <a:endParaRPr lang="fr-B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215900" indent="-212725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215900" indent="-212725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455E6725-04C1-4E65-BF79-3C511049D0D6}" type="slidenum">
              <a:rPr lang="fr-BE"/>
              <a:pPr/>
              <a:t>‹#›</a:t>
            </a:fld>
            <a:endParaRPr lang="fr-B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086600" cy="1112838"/>
          </a:xfrm>
        </p:spPr>
        <p:txBody>
          <a:bodyPr/>
          <a:lstStyle/>
          <a:p>
            <a:endParaRPr lang="en-US" smtClean="0">
              <a:latin typeface="Frutiger LT Pro 57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175"/>
            <a:ext cx="8434388" cy="3097213"/>
          </a:xfrm>
        </p:spPr>
        <p:txBody>
          <a:bodyPr>
            <a:normAutofit fontScale="32500" lnSpcReduction="20000"/>
          </a:bodyPr>
          <a:lstStyle/>
          <a:p>
            <a:pPr algn="ctr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>
              <a:solidFill>
                <a:srgbClr val="000000"/>
              </a:solidFill>
              <a:latin typeface="Calibri" charset="0"/>
            </a:endParaRPr>
          </a:p>
          <a:p>
            <a:pPr algn="ctr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Elsyed Sabry Mansour</a:t>
            </a:r>
          </a:p>
          <a:p>
            <a:pPr algn="ctr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5600" dirty="0" smtClean="0">
                <a:latin typeface="Arial" pitchFamily="34" charset="0"/>
                <a:cs typeface="Arial" pitchFamily="34" charset="0"/>
              </a:rPr>
              <a:t>Senior Expert for Low Carbon Development / ENPI </a:t>
            </a:r>
            <a:r>
              <a:rPr lang="en-GB" sz="5600" dirty="0" smtClean="0">
                <a:latin typeface="Arial" pitchFamily="34" charset="0"/>
                <a:cs typeface="Arial" pitchFamily="34" charset="0"/>
              </a:rPr>
              <a:t>ClimaSouth</a:t>
            </a:r>
          </a:p>
          <a:p>
            <a:pPr algn="ctr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ar-EG" sz="5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المنعقدة </a:t>
            </a:r>
            <a:r>
              <a:rPr lang="ar-EG" sz="5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بالتعاون بين برنامج كليماساوث (الممول من الاتحاد الاوروبى) وجهاز شئون </a:t>
            </a:r>
            <a:r>
              <a:rPr lang="ar-EG" sz="5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البيئة</a:t>
            </a:r>
            <a:endParaRPr lang="ar-EG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Hotel </a:t>
            </a:r>
            <a:r>
              <a:rPr lang="it-IT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SOFITEL, Maadi, Cairo, Jan 5-6th , 2014</a:t>
            </a:r>
          </a:p>
          <a:p>
            <a:pPr algn="ctr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30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                        </a:t>
            </a:r>
            <a:endParaRPr lang="en-GB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5563"/>
            <a:ext cx="74168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Segnaposto contenuto 3"/>
          <p:cNvGrpSpPr>
            <a:grpSpLocks noGrp="1"/>
          </p:cNvGrpSpPr>
          <p:nvPr/>
        </p:nvGrpSpPr>
        <p:grpSpPr bwMode="auto">
          <a:xfrm>
            <a:off x="322263" y="6022038"/>
            <a:ext cx="8569325" cy="683561"/>
            <a:chOff x="787108" y="5517232"/>
            <a:chExt cx="7928577" cy="1251014"/>
          </a:xfrm>
        </p:grpSpPr>
        <p:pic>
          <p:nvPicPr>
            <p:cNvPr id="17417" name="Picture 7" descr="agrer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08" y="6291996"/>
              <a:ext cx="1120596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8" descr="logo_TYPS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026" y="6219352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logo IAMB_picco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35" y="6220939"/>
              <a:ext cx="468313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pescar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602" y="6228496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1" descr="appoloni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829" y="6432252"/>
              <a:ext cx="1641475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2" descr="sviluppo global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085" y="6355542"/>
              <a:ext cx="13446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3" descr="logo_cmc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22" b="5261"/>
            <a:stretch>
              <a:fillRect/>
            </a:stretch>
          </p:blipFill>
          <p:spPr bwMode="auto">
            <a:xfrm>
              <a:off x="4002137" y="6381328"/>
              <a:ext cx="1577975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4" name="Group 14"/>
            <p:cNvGrpSpPr>
              <a:grpSpLocks/>
            </p:cNvGrpSpPr>
            <p:nvPr/>
          </p:nvGrpSpPr>
          <p:grpSpPr bwMode="auto">
            <a:xfrm>
              <a:off x="3174157" y="5517232"/>
              <a:ext cx="2808287" cy="503238"/>
              <a:chOff x="4794" y="1077"/>
              <a:chExt cx="6400" cy="1147"/>
            </a:xfrm>
          </p:grpSpPr>
          <p:pic>
            <p:nvPicPr>
              <p:cNvPr id="17425" name="Picture 1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4" y="1765"/>
                <a:ext cx="5080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6" name="Picture 1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4" y="1077"/>
                <a:ext cx="1168" cy="1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322263" y="1447800"/>
            <a:ext cx="8745537" cy="10445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600" b="1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174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500987"/>
              </p:ext>
            </p:extLst>
          </p:nvPr>
        </p:nvGraphicFramePr>
        <p:xfrm>
          <a:off x="0" y="55563"/>
          <a:ext cx="16510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13" imgW="7497221" imgH="7497221" progId="">
                  <p:embed/>
                </p:oleObj>
              </mc:Choice>
              <mc:Fallback>
                <p:oleObj r:id="rId13" imgW="7497221" imgH="74972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02" t="4802" r="4802" b="4802"/>
                      <a:stretch>
                        <a:fillRect/>
                      </a:stretch>
                    </p:blipFill>
                    <p:spPr bwMode="auto">
                      <a:xfrm>
                        <a:off x="0" y="55563"/>
                        <a:ext cx="1651000" cy="139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olo 1"/>
          <p:cNvSpPr txBox="1">
            <a:spLocks/>
          </p:cNvSpPr>
          <p:nvPr/>
        </p:nvSpPr>
        <p:spPr>
          <a:xfrm>
            <a:off x="322263" y="1409700"/>
            <a:ext cx="8745537" cy="151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ar-EG" sz="2200" b="1" dirty="0" smtClean="0"/>
          </a:p>
          <a:p>
            <a:pPr>
              <a:defRPr/>
            </a:pPr>
            <a:r>
              <a:rPr lang="en-GB" sz="2200" b="1" dirty="0" smtClean="0"/>
              <a:t>                                                                                           </a:t>
            </a:r>
            <a:r>
              <a:rPr lang="en-GB" sz="900" b="1" dirty="0" smtClean="0"/>
              <a:t>Project Funded by EU</a:t>
            </a:r>
            <a:endParaRPr lang="ar-EG" sz="900" b="1" dirty="0"/>
          </a:p>
          <a:p>
            <a:pPr>
              <a:defRPr/>
            </a:pPr>
            <a:r>
              <a:rPr lang="en-GB" sz="2200" b="1" dirty="0" smtClean="0"/>
              <a:t>National Capacity Building Workshop on </a:t>
            </a:r>
            <a:br>
              <a:rPr lang="en-GB" sz="2200" b="1" dirty="0" smtClean="0"/>
            </a:br>
            <a:r>
              <a:rPr lang="en-GB" sz="2200" b="1" dirty="0" smtClean="0"/>
              <a:t>Climate Change for  EEAA  Junior Staff</a:t>
            </a:r>
          </a:p>
          <a:p>
            <a:pPr>
              <a:defRPr/>
            </a:pPr>
            <a:r>
              <a:rPr lang="ar-EG" sz="2400" b="1" dirty="0" smtClean="0">
                <a:solidFill>
                  <a:srgbClr val="FF0000"/>
                </a:solidFill>
              </a:rPr>
              <a:t>ورشة العمل الوطنية لبناء القدرات فى موضوعات تغير المناخ</a:t>
            </a:r>
          </a:p>
          <a:p>
            <a:pPr>
              <a:defRPr/>
            </a:pPr>
            <a:r>
              <a:rPr lang="ar-EG" sz="2200" b="1" dirty="0" smtClean="0">
                <a:solidFill>
                  <a:srgbClr val="FF0000"/>
                </a:solidFill>
              </a:rPr>
              <a:t>لشباب الباحثين بجهاز شئون البيئة</a:t>
            </a:r>
            <a:endParaRPr lang="en-GB" sz="22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GB" sz="2800" b="1" dirty="0" smtClean="0"/>
          </a:p>
          <a:p>
            <a:pPr>
              <a:defRPr/>
            </a:pPr>
            <a:r>
              <a:rPr lang="en-GB" sz="2800" b="1" dirty="0" smtClean="0"/>
              <a:t>Synergy Between Mitigation and Adaptation</a:t>
            </a:r>
            <a:endParaRPr lang="ar-EG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3307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60362" y="1588"/>
            <a:ext cx="8280401" cy="1187450"/>
          </a:xfrm>
          <a:prstGeom prst="rect">
            <a:avLst/>
          </a:prstGeom>
          <a:solidFill>
            <a:srgbClr val="FFCC99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000000"/>
                </a:solidFill>
                <a:latin typeface="Calibri" charset="0"/>
              </a:rPr>
              <a:t> </a:t>
            </a:r>
            <a:endParaRPr lang="it-IT" sz="3200" b="1" dirty="0" smtClean="0">
              <a:solidFill>
                <a:srgbClr val="000000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000000"/>
                </a:solidFill>
                <a:latin typeface="Calibri" charset="0"/>
              </a:rPr>
              <a:t>E</a:t>
            </a:r>
            <a:r>
              <a:rPr lang="it-IT" sz="3200" b="1" dirty="0" smtClean="0">
                <a:solidFill>
                  <a:srgbClr val="000000"/>
                </a:solidFill>
                <a:latin typeface="Calibri" charset="0"/>
              </a:rPr>
              <a:t>xamples of Low </a:t>
            </a:r>
            <a:r>
              <a:rPr lang="it-IT" sz="3200" b="1" dirty="0">
                <a:solidFill>
                  <a:srgbClr val="000000"/>
                </a:solidFill>
                <a:latin typeface="Calibri" charset="0"/>
              </a:rPr>
              <a:t>carbon emissions </a:t>
            </a:r>
            <a:r>
              <a:rPr lang="it-IT" sz="3200" b="1" dirty="0" smtClean="0">
                <a:solidFill>
                  <a:srgbClr val="000000"/>
                </a:solidFill>
                <a:latin typeface="Calibri" charset="0"/>
              </a:rPr>
              <a:t>measures boosting climate resilience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0363" y="1412776"/>
            <a:ext cx="8280400" cy="4832250"/>
          </a:xfrm>
          <a:prstGeom prst="rect">
            <a:avLst/>
          </a:prstGeom>
          <a:solidFill>
            <a:srgbClr val="FFFFCC"/>
          </a:solidFill>
          <a:ln w="9360" cap="sq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519112" indent="-514350" hangingPunct="1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fr-BE" sz="3600" b="1" dirty="0" smtClean="0">
              <a:solidFill>
                <a:srgbClr val="000000"/>
              </a:solidFill>
              <a:latin typeface="Calibri" charset="0"/>
            </a:endParaRPr>
          </a:p>
          <a:p>
            <a:pPr marL="519112" indent="-514350" hangingPunct="1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BE" sz="3600" b="1" dirty="0" err="1" smtClean="0">
                <a:solidFill>
                  <a:srgbClr val="000000"/>
                </a:solidFill>
                <a:latin typeface="Calibri" charset="0"/>
              </a:rPr>
              <a:t>Solar</a:t>
            </a:r>
            <a:r>
              <a:rPr lang="fr-BE" sz="36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600" b="1" dirty="0" err="1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36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600" b="1" dirty="0" err="1">
                <a:solidFill>
                  <a:srgbClr val="000000"/>
                </a:solidFill>
                <a:latin typeface="Calibri" charset="0"/>
              </a:rPr>
              <a:t>supporting</a:t>
            </a:r>
            <a:r>
              <a:rPr lang="fr-BE" sz="36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600" b="1" dirty="0" smtClean="0">
                <a:solidFill>
                  <a:srgbClr val="000000"/>
                </a:solidFill>
                <a:latin typeface="Calibri" charset="0"/>
              </a:rPr>
              <a:t>water </a:t>
            </a:r>
            <a:r>
              <a:rPr lang="fr-BE" sz="3600" b="1" dirty="0" err="1">
                <a:solidFill>
                  <a:srgbClr val="000000"/>
                </a:solidFill>
                <a:latin typeface="Calibri" charset="0"/>
              </a:rPr>
              <a:t>r</a:t>
            </a:r>
            <a:r>
              <a:rPr lang="fr-BE" sz="3600" b="1" dirty="0" err="1" smtClean="0">
                <a:solidFill>
                  <a:srgbClr val="000000"/>
                </a:solidFill>
                <a:latin typeface="Calibri" charset="0"/>
              </a:rPr>
              <a:t>esources</a:t>
            </a:r>
            <a:r>
              <a:rPr lang="fr-BE" sz="36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600" b="1" dirty="0" err="1" smtClean="0">
                <a:solidFill>
                  <a:srgbClr val="000000"/>
                </a:solidFill>
                <a:latin typeface="Calibri" charset="0"/>
              </a:rPr>
              <a:t>sector</a:t>
            </a:r>
            <a:r>
              <a:rPr lang="fr-BE" sz="3600" b="1" dirty="0" smtClean="0">
                <a:solidFill>
                  <a:srgbClr val="000000"/>
                </a:solidFill>
                <a:latin typeface="Calibri" charset="0"/>
              </a:rPr>
              <a:t> in Jordan</a:t>
            </a:r>
            <a:endParaRPr lang="fr-BE" sz="4000" b="1" dirty="0">
              <a:solidFill>
                <a:srgbClr val="000000"/>
              </a:solidFill>
              <a:latin typeface="Calibri" charset="0"/>
            </a:endParaRPr>
          </a:p>
          <a:p>
            <a:pPr marL="461962" indent="-457200" hangingPunct="1">
              <a:lnSpc>
                <a:spcPct val="150000"/>
              </a:lnSpc>
              <a:buClrTx/>
              <a:buFont typeface="Wingdings" panose="05000000000000000000" pitchFamily="2" charset="2"/>
              <a:buChar char="q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BE" sz="3600" b="1" dirty="0" err="1" smtClean="0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36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600" b="1" dirty="0" err="1">
                <a:solidFill>
                  <a:srgbClr val="000000"/>
                </a:solidFill>
                <a:latin typeface="Calibri" charset="0"/>
              </a:rPr>
              <a:t>e</a:t>
            </a:r>
            <a:r>
              <a:rPr lang="fr-BE" sz="3600" b="1" dirty="0" err="1" smtClean="0">
                <a:solidFill>
                  <a:srgbClr val="000000"/>
                </a:solidFill>
                <a:latin typeface="Calibri" charset="0"/>
              </a:rPr>
              <a:t>fficiency</a:t>
            </a:r>
            <a:r>
              <a:rPr lang="fr-BE" sz="36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600" b="1" dirty="0">
                <a:solidFill>
                  <a:srgbClr val="000000"/>
                </a:solidFill>
                <a:latin typeface="Calibri" charset="0"/>
              </a:rPr>
              <a:t>in the building </a:t>
            </a:r>
            <a:r>
              <a:rPr lang="fr-BE" sz="3600" b="1" dirty="0" err="1">
                <a:solidFill>
                  <a:srgbClr val="000000"/>
                </a:solidFill>
                <a:latin typeface="Calibri" charset="0"/>
              </a:rPr>
              <a:t>sector</a:t>
            </a:r>
            <a:r>
              <a:rPr lang="fr-BE" sz="3600" b="1" dirty="0">
                <a:solidFill>
                  <a:srgbClr val="000000"/>
                </a:solidFill>
                <a:latin typeface="Calibri" charset="0"/>
              </a:rPr>
              <a:t> in </a:t>
            </a:r>
            <a:r>
              <a:rPr lang="fr-BE" sz="4000" b="1" dirty="0" err="1" smtClean="0">
                <a:solidFill>
                  <a:srgbClr val="000000"/>
                </a:solidFill>
                <a:latin typeface="Calibri" charset="0"/>
              </a:rPr>
              <a:t>Morocco</a:t>
            </a:r>
            <a:endParaRPr lang="fr-BE" sz="4000" b="1" dirty="0">
              <a:solidFill>
                <a:srgbClr val="000000"/>
              </a:solidFill>
              <a:latin typeface="Calibri" charset="0"/>
            </a:endParaRPr>
          </a:p>
          <a:p>
            <a:pPr marL="457200" indent="-452438" hangingPunct="1">
              <a:lnSpc>
                <a:spcPct val="150000"/>
              </a:lnSpc>
              <a:buClrTx/>
              <a:buSzPct val="45000"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fr-BE" sz="36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8" y="1223963"/>
            <a:ext cx="5472112" cy="51691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greatest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contributor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to GHG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emissions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in Jordan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the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electricity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sector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; the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greatest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climate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vulnerability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water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supply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. The latter issue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exacerbates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the former: the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electricity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consumption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for water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pumping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already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high, and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will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 smtClean="0">
                <a:solidFill>
                  <a:srgbClr val="000000"/>
                </a:solidFill>
                <a:latin typeface="Calibri" charset="0"/>
              </a:rPr>
              <a:t>further</a:t>
            </a:r>
            <a:r>
              <a:rPr lang="fr-BE" sz="22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grow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with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climate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change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2200" b="1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Jordan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receives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a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high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amount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of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solar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radiation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each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year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(20.4 MJ/m2)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making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photovoltaic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electricity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a viable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renewable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option. Water  technologies,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such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as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deep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groundwater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pumping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, are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very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smtClean="0">
                <a:solidFill>
                  <a:srgbClr val="000000"/>
                </a:solidFill>
                <a:latin typeface="Calibri" charset="0"/>
              </a:rPr>
              <a:t>intensive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 :  meeting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those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needs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in a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resilient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carbon-neutral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manner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200" b="1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fr-BE" sz="2200" b="1" dirty="0">
                <a:solidFill>
                  <a:srgbClr val="000000"/>
                </a:solidFill>
                <a:latin typeface="Calibri" charset="0"/>
              </a:rPr>
              <a:t> essential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3233737" cy="2063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8" descr="C:\Users\hp pro\Desktop\Solar-Water-Pump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32337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288" y="12700"/>
            <a:ext cx="9129712" cy="86360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0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>
                <a:solidFill>
                  <a:srgbClr val="000000"/>
                </a:solidFill>
                <a:latin typeface="Calibri" charset="0"/>
              </a:rPr>
              <a:t>The case of the Jordan Valley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34925"/>
            <a:ext cx="9129713" cy="86360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 dirty="0">
                <a:solidFill>
                  <a:srgbClr val="000000"/>
                </a:solidFill>
                <a:latin typeface="Calibri" charset="0"/>
              </a:rPr>
              <a:t>A solution: Solar </a:t>
            </a:r>
            <a:r>
              <a:rPr lang="it-IT" sz="3600" b="1" dirty="0" smtClean="0">
                <a:solidFill>
                  <a:srgbClr val="000000"/>
                </a:solidFill>
                <a:latin typeface="Calibri" charset="0"/>
              </a:rPr>
              <a:t>Pumps project </a:t>
            </a:r>
            <a:r>
              <a:rPr lang="it-IT" sz="3600" b="1" dirty="0">
                <a:solidFill>
                  <a:srgbClr val="000000"/>
                </a:solidFill>
                <a:latin typeface="Calibri" charset="0"/>
              </a:rPr>
              <a:t>in </a:t>
            </a:r>
            <a:r>
              <a:rPr lang="it-IT" sz="3600" b="1" dirty="0" smtClean="0">
                <a:solidFill>
                  <a:srgbClr val="000000"/>
                </a:solidFill>
                <a:latin typeface="Calibri" charset="0"/>
              </a:rPr>
              <a:t>Jordan</a:t>
            </a:r>
            <a:endParaRPr lang="it-IT" sz="36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7338" y="1116012"/>
            <a:ext cx="8569325" cy="5741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000000"/>
                </a:solidFill>
                <a:latin typeface="Calibri" charset="0"/>
              </a:rPr>
              <a:t>Low Carbon Development direct benefits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:  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800" dirty="0">
                <a:solidFill>
                  <a:srgbClr val="000000"/>
                </a:solidFill>
                <a:latin typeface="Calibri" charset="0"/>
              </a:rPr>
            </a:br>
            <a:r>
              <a:rPr lang="it-IT" sz="2200" b="1" dirty="0" smtClean="0">
                <a:solidFill>
                  <a:srgbClr val="000000"/>
                </a:solidFill>
                <a:latin typeface="Calibri" charset="0"/>
              </a:rPr>
              <a:t>Expected CO</a:t>
            </a:r>
            <a:r>
              <a:rPr lang="it-IT" sz="2200" b="1" baseline="-25000" dirty="0" smtClean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it-IT" sz="2200" b="1" dirty="0" smtClean="0">
                <a:solidFill>
                  <a:srgbClr val="000000"/>
                </a:solidFill>
                <a:latin typeface="Calibri" charset="0"/>
              </a:rPr>
              <a:t> reduction:4501,575  ton CO2/year</a:t>
            </a:r>
            <a:br>
              <a:rPr lang="it-IT" sz="2200" b="1" dirty="0" smtClean="0">
                <a:solidFill>
                  <a:srgbClr val="000000"/>
                </a:solidFill>
                <a:latin typeface="Calibri" charset="0"/>
              </a:rPr>
            </a:br>
            <a:r>
              <a:rPr lang="it-IT" sz="2200" b="1" dirty="0" smtClean="0">
                <a:solidFill>
                  <a:srgbClr val="000000"/>
                </a:solidFill>
                <a:latin typeface="Calibri" charset="0"/>
              </a:rPr>
              <a:t>Annual Econmic  Savings for 243 SWP= saving of total annual consumption of fossil fuel+electricity= 434700 JOD = $613361        </a:t>
            </a:r>
            <a:r>
              <a:rPr lang="it-IT" sz="2200" b="1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200" b="1" dirty="0">
                <a:solidFill>
                  <a:srgbClr val="000000"/>
                </a:solidFill>
                <a:latin typeface="Calibri" charset="0"/>
              </a:rPr>
            </a:br>
            <a:endParaRPr lang="it-IT" sz="2200" b="1" dirty="0" smtClean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000000"/>
                </a:solidFill>
                <a:latin typeface="Calibri" charset="0"/>
              </a:rPr>
              <a:t>Socio/economic co-benefits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800" dirty="0">
                <a:solidFill>
                  <a:srgbClr val="000000"/>
                </a:solidFill>
                <a:latin typeface="Calibri" charset="0"/>
              </a:rPr>
            </a:br>
            <a:r>
              <a:rPr lang="it-IT" sz="2200" b="1" dirty="0" smtClean="0">
                <a:solidFill>
                  <a:srgbClr val="000000"/>
                </a:solidFill>
                <a:latin typeface="Calibri" charset="0"/>
              </a:rPr>
              <a:t>Stability for residents in the Jordan Valley, encouraging farmers to adopt such actions; job creation from temporary construction jobs; gives local communities opportunity for economic development ; Increase the income of the farmers by  $ 2526/unit (average unnual fuel cost)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000000"/>
                </a:solidFill>
                <a:latin typeface="Calibri" charset="0"/>
              </a:rPr>
              <a:t>Environmental co-benefits:</a:t>
            </a:r>
            <a:r>
              <a:rPr lang="it-IT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800" dirty="0">
                <a:solidFill>
                  <a:srgbClr val="000000"/>
                </a:solidFill>
                <a:latin typeface="Calibri" charset="0"/>
              </a:rPr>
            </a:br>
            <a:r>
              <a:rPr lang="it-IT" sz="2200" b="1" dirty="0" smtClean="0">
                <a:solidFill>
                  <a:srgbClr val="000000"/>
                </a:solidFill>
                <a:latin typeface="Calibri" charset="0"/>
              </a:rPr>
              <a:t>Air  pollution reduction thus improving health conditions</a:t>
            </a:r>
            <a:endParaRPr lang="it-IT" sz="22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52923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2200" dirty="0" smtClean="0">
              <a:solidFill>
                <a:srgbClr val="000000"/>
              </a:solidFill>
              <a:latin typeface="Calibri" charset="0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In 1990, the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residential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, commercial and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institutional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buildings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sector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was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responsible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for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roughly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400" b="1" dirty="0" smtClean="0">
                <a:solidFill>
                  <a:srgbClr val="000000"/>
                </a:solidFill>
                <a:latin typeface="Calibri" charset="0"/>
              </a:rPr>
              <a:t>1/3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400" b="1" dirty="0" smtClean="0">
                <a:solidFill>
                  <a:srgbClr val="000000"/>
                </a:solidFill>
                <a:latin typeface="Calibri" charset="0"/>
              </a:rPr>
              <a:t>of global </a:t>
            </a:r>
            <a:r>
              <a:rPr lang="fr-BE" sz="2400" b="1" dirty="0" err="1" smtClean="0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2400" b="1" dirty="0" smtClean="0">
                <a:solidFill>
                  <a:srgbClr val="000000"/>
                </a:solidFill>
                <a:latin typeface="Calibri" charset="0"/>
              </a:rPr>
              <a:t> use and </a:t>
            </a:r>
            <a:r>
              <a:rPr lang="fr-BE" sz="2400" b="1" dirty="0" err="1" smtClean="0">
                <a:solidFill>
                  <a:srgbClr val="000000"/>
                </a:solidFill>
                <a:latin typeface="Calibri" charset="0"/>
              </a:rPr>
              <a:t>associated</a:t>
            </a:r>
            <a:r>
              <a:rPr lang="fr-BE" sz="2400" b="1" dirty="0" smtClean="0">
                <a:solidFill>
                  <a:srgbClr val="000000"/>
                </a:solidFill>
                <a:latin typeface="Calibri" charset="0"/>
              </a:rPr>
              <a:t> GHG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emissions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(all countries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together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). This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sector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offering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a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rapid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400" dirty="0" err="1" smtClean="0">
                <a:solidFill>
                  <a:srgbClr val="000000"/>
                </a:solidFill>
                <a:latin typeface="Calibri" charset="0"/>
              </a:rPr>
              <a:t>deployment</a:t>
            </a:r>
            <a:r>
              <a:rPr lang="fr-BE" sz="2400" dirty="0" smtClean="0">
                <a:solidFill>
                  <a:srgbClr val="000000"/>
                </a:solidFill>
                <a:latin typeface="Calibri" charset="0"/>
              </a:rPr>
              <a:t> of new technologies to: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2800" dirty="0">
              <a:solidFill>
                <a:srgbClr val="000000"/>
              </a:solidFill>
              <a:latin typeface="Calibri" charset="0"/>
            </a:endParaRPr>
          </a:p>
          <a:p>
            <a:pPr lvl="1"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800" b="1" dirty="0" smtClean="0">
                <a:solidFill>
                  <a:srgbClr val="000000"/>
                </a:solidFill>
                <a:latin typeface="Calibri" charset="0"/>
              </a:rPr>
              <a:t>1)</a:t>
            </a:r>
            <a:r>
              <a:rPr lang="fr-BE" sz="2800" b="1" dirty="0" err="1" smtClean="0">
                <a:solidFill>
                  <a:srgbClr val="000000"/>
                </a:solidFill>
                <a:latin typeface="Calibri" charset="0"/>
              </a:rPr>
              <a:t>reduce</a:t>
            </a:r>
            <a:r>
              <a:rPr lang="fr-BE" sz="28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use in building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equipment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appliances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heating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cooling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systems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lighting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, plug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loads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including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office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equipment</a:t>
            </a:r>
            <a:r>
              <a:rPr lang="fr-BE" sz="2800" b="1" dirty="0" smtClean="0">
                <a:solidFill>
                  <a:srgbClr val="000000"/>
                </a:solidFill>
                <a:latin typeface="Calibri" charset="0"/>
              </a:rPr>
              <a:t>);</a:t>
            </a:r>
          </a:p>
          <a:p>
            <a:pPr lvl="1"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2800" b="1" dirty="0">
              <a:solidFill>
                <a:srgbClr val="000000"/>
              </a:solidFill>
              <a:latin typeface="Calibri" charset="0"/>
            </a:endParaRPr>
          </a:p>
          <a:p>
            <a:pPr lvl="1"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800" b="1" dirty="0" smtClean="0">
                <a:solidFill>
                  <a:srgbClr val="000000"/>
                </a:solidFill>
                <a:latin typeface="Calibri" charset="0"/>
              </a:rPr>
              <a:t>2)</a:t>
            </a:r>
            <a:r>
              <a:rPr lang="fr-BE" sz="2800" b="1" dirty="0" err="1" smtClean="0">
                <a:solidFill>
                  <a:srgbClr val="000000"/>
                </a:solidFill>
                <a:latin typeface="Calibri" charset="0"/>
              </a:rPr>
              <a:t>reduce</a:t>
            </a:r>
            <a:r>
              <a:rPr lang="fr-BE" sz="28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heating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cooling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losses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through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improvements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in building thermal </a:t>
            </a:r>
            <a:r>
              <a:rPr lang="fr-BE" sz="2800" b="1" dirty="0" err="1" smtClean="0">
                <a:solidFill>
                  <a:srgbClr val="000000"/>
                </a:solidFill>
                <a:latin typeface="Calibri" charset="0"/>
              </a:rPr>
              <a:t>integrity</a:t>
            </a:r>
            <a:r>
              <a:rPr lang="fr-BE" sz="2800" b="1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fr-BE" sz="2800" b="1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2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6513"/>
            <a:ext cx="9144000" cy="1258887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 dirty="0" smtClean="0">
                <a:solidFill>
                  <a:srgbClr val="000000"/>
                </a:solidFill>
                <a:latin typeface="Calibri" charset="0"/>
              </a:rPr>
              <a:t>Another problem: GHG emissions from Residential </a:t>
            </a:r>
            <a:r>
              <a:rPr lang="it-IT" sz="3600" b="1" dirty="0">
                <a:solidFill>
                  <a:srgbClr val="000000"/>
                </a:solidFill>
                <a:latin typeface="Calibri" charset="0"/>
              </a:rPr>
              <a:t>Buildings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65200"/>
          </a:xfrm>
          <a:prstGeom prst="rect">
            <a:avLst/>
          </a:prstGeom>
          <a:solidFill>
            <a:srgbClr val="FFCC99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000000"/>
                </a:solidFill>
                <a:latin typeface="Calibri" charset="0"/>
              </a:rPr>
              <a:t>Energy </a:t>
            </a:r>
            <a:r>
              <a:rPr lang="it-IT" sz="3200" b="1" dirty="0" smtClean="0">
                <a:solidFill>
                  <a:srgbClr val="000000"/>
                </a:solidFill>
                <a:latin typeface="Calibri" charset="0"/>
              </a:rPr>
              <a:t>Efficiency  </a:t>
            </a:r>
            <a:r>
              <a:rPr lang="it-IT" sz="3200" b="1" dirty="0">
                <a:solidFill>
                  <a:srgbClr val="000000"/>
                </a:solidFill>
                <a:latin typeface="Calibri" charset="0"/>
              </a:rPr>
              <a:t>in Residential Buildings in Morocco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196752"/>
            <a:ext cx="6732240" cy="5545361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3655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Calibri" charset="0"/>
              </a:rPr>
              <a:t>Objective:</a:t>
            </a:r>
            <a:r>
              <a:rPr lang="it-IT" sz="2400" dirty="0">
                <a:solidFill>
                  <a:srgbClr val="000000"/>
                </a:solidFill>
                <a:latin typeface="Calibri" charset="0"/>
              </a:rPr>
              <a:t> </a:t>
            </a:r>
            <a:br>
              <a:rPr lang="it-IT" sz="2400" dirty="0">
                <a:solidFill>
                  <a:srgbClr val="000000"/>
                </a:solidFill>
                <a:latin typeface="Calibri" charset="0"/>
              </a:rPr>
            </a:br>
            <a:r>
              <a:rPr lang="it-IT" sz="2400" dirty="0">
                <a:solidFill>
                  <a:srgbClr val="000000"/>
                </a:solidFill>
                <a:latin typeface="Calibri" charset="0"/>
              </a:rPr>
              <a:t>Adoption of measures to </a:t>
            </a:r>
            <a:r>
              <a:rPr lang="it-IT" sz="2400" dirty="0" smtClean="0">
                <a:solidFill>
                  <a:srgbClr val="000000"/>
                </a:solidFill>
                <a:latin typeface="Calibri" charset="0"/>
              </a:rPr>
              <a:t>stimulate </a:t>
            </a:r>
            <a:r>
              <a:rPr lang="it-IT" sz="2400" dirty="0">
                <a:solidFill>
                  <a:srgbClr val="000000"/>
                </a:solidFill>
                <a:latin typeface="Calibri" charset="0"/>
              </a:rPr>
              <a:t>the uptake of solar hot water systems and accelerate the adoption of efficient lighting (</a:t>
            </a:r>
            <a:r>
              <a:rPr lang="it-IT" sz="2400" dirty="0" smtClean="0">
                <a:solidFill>
                  <a:srgbClr val="000000"/>
                </a:solidFill>
                <a:latin typeface="Calibri" charset="0"/>
              </a:rPr>
              <a:t>CFL)</a:t>
            </a:r>
          </a:p>
          <a:p>
            <a:pPr marL="342900" indent="-33655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400" b="1" dirty="0" smtClean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it-IT" sz="2400" b="1" dirty="0">
                <a:solidFill>
                  <a:srgbClr val="000000"/>
                </a:solidFill>
                <a:latin typeface="Calibri" charset="0"/>
              </a:rPr>
              <a:t>context in Morocco:</a:t>
            </a:r>
          </a:p>
          <a:p>
            <a:pPr marL="338138" indent="-33178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0070C0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Solar water heater market development is aiming at reaching an installed capacity of approximately </a:t>
            </a:r>
            <a:r>
              <a:rPr lang="it-IT" sz="2000" b="1" dirty="0">
                <a:solidFill>
                  <a:srgbClr val="000000"/>
                </a:solidFill>
                <a:latin typeface="Calibri" charset="0"/>
              </a:rPr>
              <a:t>1.7 </a:t>
            </a:r>
            <a:r>
              <a:rPr lang="it-IT" sz="2000" b="1" dirty="0" smtClean="0">
                <a:solidFill>
                  <a:srgbClr val="000000"/>
                </a:solidFill>
                <a:latin typeface="Calibri" charset="0"/>
              </a:rPr>
              <a:t>million m</a:t>
            </a:r>
            <a:r>
              <a:rPr lang="it-IT" sz="2000" b="1" baseline="30000" dirty="0" smtClean="0">
                <a:solidFill>
                  <a:srgbClr val="000000"/>
                </a:solidFill>
                <a:latin typeface="Calibri" charset="0"/>
              </a:rPr>
              <a:t>2 </a:t>
            </a:r>
            <a:r>
              <a:rPr lang="it-IT" sz="2000" b="1" dirty="0">
                <a:solidFill>
                  <a:srgbClr val="000000"/>
                </a:solidFill>
                <a:latin typeface="Calibri" charset="0"/>
              </a:rPr>
              <a:t>by 2020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338138" indent="-33178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0070C0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Morocco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aims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to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distribute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some </a:t>
            </a:r>
            <a:r>
              <a:rPr lang="it-IT" sz="2000" b="1" dirty="0">
                <a:solidFill>
                  <a:srgbClr val="000000"/>
                </a:solidFill>
                <a:latin typeface="Calibri" charset="0"/>
              </a:rPr>
              <a:t>23 </a:t>
            </a:r>
            <a:r>
              <a:rPr lang="it-IT" sz="2000" b="1" dirty="0" err="1">
                <a:solidFill>
                  <a:srgbClr val="000000"/>
                </a:solidFill>
                <a:latin typeface="Calibri" charset="0"/>
              </a:rPr>
              <a:t>million</a:t>
            </a:r>
            <a:r>
              <a:rPr lang="it-IT" sz="20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Calibri" charset="0"/>
              </a:rPr>
              <a:t>CFLs</a:t>
            </a:r>
            <a:r>
              <a:rPr lang="it-IT" sz="20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to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reduce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peak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Calibri" charset="0"/>
              </a:rPr>
              <a:t>load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.   </a:t>
            </a:r>
          </a:p>
          <a:p>
            <a:pPr marL="338138" indent="-33178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0070C0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The "20-20" initiative: households that achieve a </a:t>
            </a:r>
            <a:r>
              <a:rPr lang="it-IT" sz="2000" b="1" dirty="0">
                <a:solidFill>
                  <a:srgbClr val="000000"/>
                </a:solidFill>
                <a:latin typeface="Calibri" charset="0"/>
              </a:rPr>
              <a:t>20% reduction in energy </a:t>
            </a:r>
            <a:r>
              <a:rPr lang="it-IT" sz="2000" dirty="0">
                <a:solidFill>
                  <a:srgbClr val="000000"/>
                </a:solidFill>
                <a:latin typeface="Calibri" charset="0"/>
              </a:rPr>
              <a:t>usage benefit from an additional </a:t>
            </a:r>
            <a:r>
              <a:rPr lang="it-IT" sz="2000" b="1" dirty="0">
                <a:solidFill>
                  <a:srgbClr val="000000"/>
                </a:solidFill>
                <a:latin typeface="Calibri" charset="0"/>
              </a:rPr>
              <a:t>20% rebate on </a:t>
            </a:r>
            <a:r>
              <a:rPr lang="it-IT" sz="2000" b="1" dirty="0" smtClean="0">
                <a:solidFill>
                  <a:srgbClr val="000000"/>
                </a:solidFill>
                <a:latin typeface="Calibri" charset="0"/>
              </a:rPr>
              <a:t>energy bills</a:t>
            </a:r>
            <a:r>
              <a:rPr lang="it-IT" sz="2000" dirty="0" smtClean="0">
                <a:solidFill>
                  <a:srgbClr val="000000"/>
                </a:solidFill>
                <a:latin typeface="Calibri" charset="0"/>
              </a:rPr>
              <a:t>. </a:t>
            </a:r>
            <a:endParaRPr lang="it-IT" sz="2000" dirty="0">
              <a:solidFill>
                <a:srgbClr val="000000"/>
              </a:solidFill>
              <a:latin typeface="Calibri" charset="0"/>
            </a:endParaRPr>
          </a:p>
          <a:p>
            <a:pPr marL="342900" indent="-336550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924944"/>
            <a:ext cx="2086049" cy="17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13176"/>
            <a:ext cx="2088232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hp pro\Desktop\Panes_au_solea_pousse_Mar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76339"/>
            <a:ext cx="2088232" cy="16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CA6FF72-F568-43FB-97B4-25D79BCF914E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580"/>
            <a:ext cx="9092580" cy="1237932"/>
          </a:xfrm>
          <a:solidFill>
            <a:srgbClr val="FFCC99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rtlCol="0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3600" b="1" dirty="0" smtClean="0"/>
              <a:t>A mitigation project - also contributing to resilience:</a:t>
            </a:r>
            <a:r>
              <a:rPr lang="en-GB" sz="2700" b="1" dirty="0" smtClean="0"/>
              <a:t> </a:t>
            </a:r>
            <a:r>
              <a:rPr lang="en-GB" sz="3600" b="1" dirty="0" smtClean="0"/>
              <a:t>Energy </a:t>
            </a:r>
            <a:r>
              <a:rPr lang="en-GB" sz="3600" b="1" dirty="0"/>
              <a:t>Efficiency Residential Buildings in Morocco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06" y="1169352"/>
            <a:ext cx="8712968" cy="550096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rtl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E06520"/>
                </a:solidFill>
              </a:rPr>
              <a:t>Low Carbon Development direct benefits</a:t>
            </a:r>
            <a:r>
              <a:rPr lang="en-US" sz="2400" b="1" dirty="0">
                <a:solidFill>
                  <a:srgbClr val="E06520"/>
                </a:solidFill>
              </a:rPr>
              <a:t> </a:t>
            </a:r>
            <a:r>
              <a:rPr lang="en-US" sz="2400" b="1" dirty="0" smtClean="0">
                <a:solidFill>
                  <a:srgbClr val="E06520"/>
                </a:solidFill>
              </a:rPr>
              <a:t>=&gt; </a:t>
            </a:r>
            <a:r>
              <a:rPr lang="en-US" sz="2400" b="1" i="1" dirty="0" smtClean="0">
                <a:solidFill>
                  <a:srgbClr val="E06520"/>
                </a:solidFill>
              </a:rPr>
              <a:t>Mitigation</a:t>
            </a:r>
            <a:endParaRPr lang="en-US" sz="2400" dirty="0">
              <a:solidFill>
                <a:srgbClr val="E06520"/>
              </a:solidFill>
            </a:endParaRPr>
          </a:p>
          <a:p>
            <a:pPr marL="0" indent="0" rtl="1">
              <a:spcAft>
                <a:spcPts val="0"/>
              </a:spcAft>
              <a:defRPr/>
            </a:pPr>
            <a:r>
              <a:rPr lang="en-US" sz="2300" b="1" dirty="0" smtClean="0"/>
              <a:t>Expected </a:t>
            </a:r>
            <a:r>
              <a:rPr lang="en-US" sz="2300" b="1" dirty="0"/>
              <a:t>CO2 reductions: </a:t>
            </a:r>
            <a:r>
              <a:rPr lang="en-US" sz="2300" b="1" dirty="0" smtClean="0"/>
              <a:t> </a:t>
            </a:r>
            <a:endParaRPr lang="en-US" sz="2300" b="1" dirty="0"/>
          </a:p>
          <a:p>
            <a:pPr marL="685800"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SWH = 0.45-0.9 TCO2/100 Liter/year</a:t>
            </a:r>
          </a:p>
          <a:p>
            <a:pPr marL="685800"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err="1" smtClean="0"/>
              <a:t>Incandescent</a:t>
            </a:r>
            <a:r>
              <a:rPr lang="de-DE" sz="1600" dirty="0" smtClean="0"/>
              <a:t>  light </a:t>
            </a:r>
            <a:r>
              <a:rPr lang="de-DE" sz="1600" dirty="0" err="1" smtClean="0"/>
              <a:t>bulbs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(</a:t>
            </a:r>
            <a:r>
              <a:rPr lang="de-DE" sz="1600" dirty="0" err="1" smtClean="0">
                <a:solidFill>
                  <a:schemeClr val="tx1"/>
                </a:solidFill>
              </a:rPr>
              <a:t>standard</a:t>
            </a:r>
            <a:r>
              <a:rPr lang="de-DE" sz="1600" dirty="0" smtClean="0">
                <a:solidFill>
                  <a:schemeClr val="tx1"/>
                </a:solidFill>
              </a:rPr>
              <a:t>) to CFL </a:t>
            </a:r>
            <a:r>
              <a:rPr lang="de-DE" sz="1600" dirty="0">
                <a:solidFill>
                  <a:schemeClr val="tx1"/>
                </a:solidFill>
              </a:rPr>
              <a:t>= 45 </a:t>
            </a:r>
            <a:r>
              <a:rPr lang="de-DE" sz="1600" dirty="0" smtClean="0">
                <a:solidFill>
                  <a:schemeClr val="tx1"/>
                </a:solidFill>
              </a:rPr>
              <a:t>gCO</a:t>
            </a:r>
            <a:r>
              <a:rPr lang="de-DE" sz="1600" b="1" baseline="-25000" dirty="0">
                <a:solidFill>
                  <a:schemeClr val="tx1"/>
                </a:solidFill>
              </a:rPr>
              <a:t>2</a:t>
            </a:r>
            <a:r>
              <a:rPr lang="de-DE" sz="1600" dirty="0" smtClean="0">
                <a:solidFill>
                  <a:schemeClr val="tx1"/>
                </a:solidFill>
              </a:rPr>
              <a:t>/KWh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685800"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PV (Crystal) = 43 kg CO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/M Wh, PV (Thin Film) = </a:t>
            </a:r>
            <a:r>
              <a:rPr lang="en-US" sz="1600" dirty="0">
                <a:solidFill>
                  <a:schemeClr val="tx1"/>
                </a:solidFill>
              </a:rPr>
              <a:t>21  kg </a:t>
            </a:r>
            <a:r>
              <a:rPr lang="en-US" sz="1600" dirty="0" smtClean="0">
                <a:solidFill>
                  <a:schemeClr val="tx1"/>
                </a:solidFill>
              </a:rPr>
              <a:t>CO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MWh</a:t>
            </a:r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600" dirty="0" smtClean="0">
                <a:solidFill>
                  <a:schemeClr val="tx1"/>
                </a:solidFill>
              </a:rPr>
              <a:t>           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E06520"/>
                </a:solidFill>
              </a:rPr>
              <a:t>Sustainable </a:t>
            </a:r>
            <a:r>
              <a:rPr lang="en-US" sz="2400" b="1" dirty="0">
                <a:solidFill>
                  <a:srgbClr val="E06520"/>
                </a:solidFill>
              </a:rPr>
              <a:t>development </a:t>
            </a:r>
            <a:r>
              <a:rPr lang="en-US" sz="2400" b="1" dirty="0" smtClean="0">
                <a:solidFill>
                  <a:srgbClr val="E06520"/>
                </a:solidFill>
              </a:rPr>
              <a:t>co-benefits =&gt; </a:t>
            </a:r>
            <a:r>
              <a:rPr lang="en-US" sz="2400" b="1" i="1" dirty="0" smtClean="0">
                <a:solidFill>
                  <a:srgbClr val="E06520"/>
                </a:solidFill>
              </a:rPr>
              <a:t>Climate Resilience</a:t>
            </a:r>
            <a:endParaRPr lang="en-US" sz="2400" b="1" i="1" dirty="0">
              <a:solidFill>
                <a:srgbClr val="E0652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300" b="1" dirty="0"/>
              <a:t>Social: </a:t>
            </a:r>
            <a:r>
              <a:rPr lang="en-GB" sz="2300" dirty="0"/>
              <a:t>Job opportunities (manufacturing, installation, maintenance and operation)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300" b="1" dirty="0"/>
              <a:t>Economic: </a:t>
            </a:r>
            <a:r>
              <a:rPr lang="en-GB" sz="2300" dirty="0"/>
              <a:t>from energy savings (Values vary with location, orientation of modules, technology choices, size of installation actual installation and operating </a:t>
            </a:r>
            <a:r>
              <a:rPr lang="en-GB" sz="2300" dirty="0" smtClean="0"/>
              <a:t>costs)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300" b="1" dirty="0"/>
              <a:t>Environmental: </a:t>
            </a:r>
            <a:r>
              <a:rPr lang="en-GB" sz="2300" dirty="0"/>
              <a:t>Reduce air  pollution, hence improving health conditions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354758"/>
            <a:ext cx="8665589" cy="5314602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Technological and non-technological responses can mitigate the amount of  GHGs in the atmosphere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C00000"/>
                </a:solidFill>
              </a:rPr>
              <a:t>In</a:t>
            </a:r>
            <a:r>
              <a:rPr lang="en-US" sz="2400" b="1" i="1" dirty="0" smtClean="0">
                <a:solidFill>
                  <a:srgbClr val="C00000"/>
                </a:solidFill>
              </a:rPr>
              <a:t>novative technologies</a:t>
            </a:r>
            <a:r>
              <a:rPr lang="en-US" sz="2400" b="1" i="1" dirty="0" smtClean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are making 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buildings more energy efficient,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allowing for the harnessing of renewable energy and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reducing emissions </a:t>
            </a:r>
            <a:r>
              <a:rPr lang="en-US" sz="2000" dirty="0"/>
              <a:t>from transportation sources.</a:t>
            </a:r>
          </a:p>
          <a:p>
            <a:endParaRPr lang="en-US" sz="2400" b="1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 dirty="0" smtClean="0">
                <a:solidFill>
                  <a:srgbClr val="C00000"/>
                </a:solidFill>
              </a:rPr>
              <a:t>Non-technological </a:t>
            </a:r>
            <a:r>
              <a:rPr lang="en-US" sz="2400" b="1" i="1" dirty="0">
                <a:solidFill>
                  <a:srgbClr val="C00000"/>
                </a:solidFill>
              </a:rPr>
              <a:t>responses include taking actions to preserve and expand carbon sinks.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natural systems that sequester carbon from the atmosphere by storing / carbon-offset (forests for example)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0804" y="274638"/>
            <a:ext cx="8716042" cy="108012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GB" sz="3200" b="1" i="1" dirty="0" smtClean="0"/>
              <a:t>Building </a:t>
            </a:r>
            <a:r>
              <a:rPr lang="en-GB" sz="3200" b="1" i="1" dirty="0"/>
              <a:t>resilience with </a:t>
            </a:r>
            <a:r>
              <a:rPr lang="en-GB" sz="3200" b="1" i="1" dirty="0" smtClean="0"/>
              <a:t>GHG emissions reduction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160851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  <a:solidFill>
            <a:srgbClr val="FFCC99"/>
          </a:solidFill>
        </p:spPr>
        <p:txBody>
          <a:bodyPr/>
          <a:lstStyle/>
          <a:p>
            <a:r>
              <a:rPr lang="en-GB" sz="3800" b="1" i="1" dirty="0" smtClean="0"/>
              <a:t>Effective climate change policy</a:t>
            </a:r>
            <a:endParaRPr lang="en-GB" sz="3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1911"/>
            <a:ext cx="8640960" cy="5197409"/>
          </a:xfrm>
          <a:solidFill>
            <a:srgbClr val="FFFFCC"/>
          </a:solidFill>
        </p:spPr>
        <p:txBody>
          <a:bodyPr/>
          <a:lstStyle/>
          <a:p>
            <a:r>
              <a:rPr lang="en-GB" b="1" i="1" dirty="0" smtClean="0"/>
              <a:t>Horizontal approach: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600" b="1" i="1" dirty="0" smtClean="0">
                <a:solidFill>
                  <a:srgbClr val="C00000"/>
                </a:solidFill>
              </a:rPr>
              <a:t>Low Carbon Economy Supporting Climate Resilient Society</a:t>
            </a:r>
            <a:endParaRPr lang="en-GB" sz="3000" b="1" dirty="0" smtClean="0"/>
          </a:p>
          <a:p>
            <a:r>
              <a:rPr lang="en-GB" sz="3000" b="1" dirty="0" smtClean="0"/>
              <a:t>OR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600" b="1" i="1" dirty="0">
                <a:solidFill>
                  <a:srgbClr val="C00000"/>
                </a:solidFill>
              </a:rPr>
              <a:t>Climate Resilient Society Built on Low Carbon Economy</a:t>
            </a:r>
          </a:p>
          <a:p>
            <a:r>
              <a:rPr lang="en-GB" sz="2800" b="1" i="1" dirty="0" smtClean="0"/>
              <a:t>=&gt; </a:t>
            </a:r>
            <a:r>
              <a:rPr lang="en-GB" b="1" i="1" dirty="0" smtClean="0"/>
              <a:t>A cross-sectoral dialogue to allow implementing an effective climate change policy at various levels (national, regional, local)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99405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738"/>
            <a:ext cx="8223250" cy="5286622"/>
          </a:xfrm>
          <a:solidFill>
            <a:srgbClr val="FFFFCC"/>
          </a:solidFill>
        </p:spPr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Taking climate change into account at every level: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C00000"/>
                </a:solidFill>
              </a:rPr>
              <a:t>Region specific approaches: </a:t>
            </a:r>
            <a:r>
              <a:rPr lang="en-GB" sz="2400" i="1" dirty="0">
                <a:solidFill>
                  <a:schemeClr val="tx1"/>
                </a:solidFill>
              </a:rPr>
              <a:t>identify </a:t>
            </a:r>
            <a:r>
              <a:rPr lang="en-GB" sz="2400" i="1" dirty="0" smtClean="0">
                <a:solidFill>
                  <a:schemeClr val="tx1"/>
                </a:solidFill>
              </a:rPr>
              <a:t>joint strategies</a:t>
            </a:r>
            <a:r>
              <a:rPr lang="en-GB" sz="2400" i="1" dirty="0" smtClean="0">
                <a:solidFill>
                  <a:srgbClr val="C00000"/>
                </a:solidFill>
              </a:rPr>
              <a:t> </a:t>
            </a:r>
            <a:r>
              <a:rPr lang="en-GB" sz="2400" i="1" dirty="0">
                <a:solidFill>
                  <a:schemeClr val="tx1"/>
                </a:solidFill>
              </a:rPr>
              <a:t>taking into account </a:t>
            </a:r>
            <a:r>
              <a:rPr lang="en-GB" sz="2400" i="1" dirty="0" smtClean="0">
                <a:solidFill>
                  <a:schemeClr val="tx1"/>
                </a:solidFill>
              </a:rPr>
              <a:t> the regional scale of impacts, type of risks and similar/complementary options;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C00000"/>
                </a:solidFill>
              </a:rPr>
              <a:t>National /sectoral level: </a:t>
            </a:r>
            <a:r>
              <a:rPr lang="en-GB" sz="2400" i="1" dirty="0" smtClean="0">
                <a:solidFill>
                  <a:schemeClr val="tx1"/>
                </a:solidFill>
              </a:rPr>
              <a:t>better integration of climate change impacts and risk management into national agriculture, health, water resources management policies.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C00000"/>
                </a:solidFill>
              </a:rPr>
              <a:t>Local level: </a:t>
            </a:r>
            <a:r>
              <a:rPr lang="en-GB" sz="2400" i="1" dirty="0" smtClean="0">
                <a:solidFill>
                  <a:schemeClr val="tx1"/>
                </a:solidFill>
              </a:rPr>
              <a:t>Local development plan at community levels to enhance resilience of vulnerable population/ecosystems. 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24774"/>
            <a:ext cx="8223250" cy="1086514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3600" b="1" i="1" dirty="0" smtClean="0"/>
              <a:t>How to move towards a closer dialogue?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val="397631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9525"/>
            <a:ext cx="9144000" cy="114300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>
                <a:solidFill>
                  <a:srgbClr val="000000"/>
                </a:solidFill>
                <a:latin typeface="Calibri" charset="0"/>
              </a:rPr>
              <a:t>Climate Change in ENP South Region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8138" indent="-33813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ENP South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region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among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the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most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arid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area in the world: the IPCC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indentified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it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as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especially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vulnerable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to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climate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change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because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: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3200" b="1" dirty="0">
                <a:solidFill>
                  <a:srgbClr val="FF3333"/>
                </a:solidFill>
                <a:latin typeface="Calibri" charset="0"/>
              </a:rPr>
              <a:t>=&gt;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Calibri" charset="0"/>
              </a:rPr>
              <a:t>Climate</a:t>
            </a:r>
            <a:r>
              <a:rPr lang="it-IT" sz="32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Calibri" charset="0"/>
              </a:rPr>
              <a:t>change</a:t>
            </a:r>
            <a:r>
              <a:rPr lang="it-IT" sz="32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Calibri" charset="0"/>
              </a:rPr>
              <a:t>is</a:t>
            </a:r>
            <a:r>
              <a:rPr lang="it-IT" sz="3200" b="1" dirty="0">
                <a:solidFill>
                  <a:srgbClr val="FF0000"/>
                </a:solidFill>
                <a:latin typeface="Calibri" charset="0"/>
              </a:rPr>
              <a:t> a </a:t>
            </a:r>
            <a:r>
              <a:rPr lang="it-IT" sz="3200" b="1" dirty="0" err="1">
                <a:solidFill>
                  <a:srgbClr val="FF0000"/>
                </a:solidFill>
                <a:latin typeface="Calibri" charset="0"/>
              </a:rPr>
              <a:t>risk</a:t>
            </a:r>
            <a:r>
              <a:rPr lang="it-IT" sz="32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Calibri" charset="0"/>
              </a:rPr>
              <a:t>multiplier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with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scarcer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water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resources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climate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sensitive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agriculture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limited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natural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resources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associated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to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an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increasing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economic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development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demographic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growth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along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the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coastal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zones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 in </a:t>
            </a:r>
            <a:r>
              <a:rPr lang="it-IT" sz="3200" dirty="0" err="1">
                <a:solidFill>
                  <a:srgbClr val="000000"/>
                </a:solidFill>
                <a:latin typeface="Calibri" charset="0"/>
              </a:rPr>
              <a:t>particular</a:t>
            </a: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7938"/>
            <a:ext cx="9144000" cy="122555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 dirty="0">
                <a:solidFill>
                  <a:srgbClr val="000000"/>
                </a:solidFill>
                <a:latin typeface="Calibri" charset="0"/>
              </a:rPr>
              <a:t>Impact </a:t>
            </a:r>
            <a:r>
              <a:rPr lang="it-IT" sz="3600" b="1" dirty="0" err="1">
                <a:solidFill>
                  <a:srgbClr val="000000"/>
                </a:solidFill>
                <a:latin typeface="Calibri" charset="0"/>
              </a:rPr>
              <a:t>of</a:t>
            </a:r>
            <a:r>
              <a:rPr lang="it-IT" sz="36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600" b="1" dirty="0" err="1">
                <a:solidFill>
                  <a:srgbClr val="000000"/>
                </a:solidFill>
                <a:latin typeface="Calibri" charset="0"/>
              </a:rPr>
              <a:t>climate-related</a:t>
            </a:r>
            <a:r>
              <a:rPr lang="it-IT" sz="36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600" b="1" dirty="0" err="1">
                <a:solidFill>
                  <a:srgbClr val="000000"/>
                </a:solidFill>
                <a:latin typeface="Calibri" charset="0"/>
              </a:rPr>
              <a:t>disasters</a:t>
            </a:r>
            <a:r>
              <a:rPr lang="it-IT" sz="36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600" b="1" dirty="0" err="1">
                <a:solidFill>
                  <a:srgbClr val="000000"/>
                </a:solidFill>
                <a:latin typeface="Calibri" charset="0"/>
              </a:rPr>
              <a:t>across</a:t>
            </a:r>
            <a:r>
              <a:rPr lang="it-IT" sz="3600" b="1" dirty="0">
                <a:solidFill>
                  <a:srgbClr val="000000"/>
                </a:solidFill>
                <a:latin typeface="Calibri" charset="0"/>
              </a:rPr>
              <a:t> the </a:t>
            </a:r>
            <a:r>
              <a:rPr lang="it-IT" sz="3600" b="1" dirty="0" err="1">
                <a:solidFill>
                  <a:srgbClr val="000000"/>
                </a:solidFill>
                <a:latin typeface="Calibri" charset="0"/>
              </a:rPr>
              <a:t>Arab</a:t>
            </a:r>
            <a:r>
              <a:rPr lang="it-IT" sz="36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3600" b="1" dirty="0" err="1">
                <a:solidFill>
                  <a:srgbClr val="000000"/>
                </a:solidFill>
                <a:latin typeface="Calibri" charset="0"/>
              </a:rPr>
              <a:t>Region</a:t>
            </a:r>
            <a:endParaRPr lang="it-IT" sz="36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18228" b="8101"/>
          <a:stretch>
            <a:fillRect/>
          </a:stretch>
        </p:blipFill>
        <p:spPr bwMode="auto">
          <a:xfrm>
            <a:off x="1071563" y="1233488"/>
            <a:ext cx="7469187" cy="4848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267200" y="2362200"/>
            <a:ext cx="19050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000" b="1">
                <a:solidFill>
                  <a:srgbClr val="000000"/>
                </a:solidFill>
                <a:latin typeface="Calibri" charset="0"/>
              </a:rPr>
              <a:t>More floods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975350"/>
            <a:ext cx="9144000" cy="730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b="1">
                <a:solidFill>
                  <a:srgbClr val="000000"/>
                </a:solidFill>
                <a:latin typeface="Calibri" charset="0"/>
              </a:rPr>
              <a:t>Source</a:t>
            </a:r>
            <a:r>
              <a:rPr lang="fr-BE" sz="2000" b="1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fr-BE" sz="2400" b="1">
                <a:solidFill>
                  <a:srgbClr val="000000"/>
                </a:solidFill>
                <a:latin typeface="Calibri" charset="0"/>
              </a:rPr>
              <a:t>"Adaptation to a changing climate in the Arab Countries"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b="1">
                <a:solidFill>
                  <a:srgbClr val="000000"/>
                </a:solidFill>
                <a:latin typeface="Calibri" charset="0"/>
              </a:rPr>
              <a:t>World Bank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idx="1"/>
          </p:nvPr>
        </p:nvSpPr>
        <p:spPr>
          <a:xfrm>
            <a:off x="0" y="1251852"/>
            <a:ext cx="9144000" cy="5606148"/>
          </a:xfrm>
          <a:noFill/>
        </p:spPr>
        <p:txBody>
          <a:bodyPr numCol="2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1800" b="1" kern="1200" dirty="0" smtClean="0">
              <a:latin typeface="Calibri" charset="0"/>
              <a:ea typeface="Microsoft YaHei" charset="-122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kern="1200" dirty="0" smtClean="0">
                <a:latin typeface="Calibri" charset="0"/>
                <a:ea typeface="Microsoft YaHei" charset="-122"/>
              </a:rPr>
              <a:t>The IPCC projects (95% certainty):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2</a:t>
            </a:r>
            <a:r>
              <a:rPr lang="en-US" sz="3200" kern="1200" baseline="30000" dirty="0" smtClean="0">
                <a:latin typeface="Calibri" charset="0"/>
                <a:ea typeface="Microsoft YaHei" charset="-122"/>
                <a:cs typeface="+mn-cs"/>
              </a:rPr>
              <a:t>ₒ</a:t>
            </a: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 C increase by 2050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4</a:t>
            </a:r>
            <a:r>
              <a:rPr lang="en-US" sz="3200" kern="1200" baseline="30000" dirty="0" smtClean="0">
                <a:latin typeface="Calibri" charset="0"/>
                <a:ea typeface="Microsoft YaHei" charset="-122"/>
              </a:rPr>
              <a:t>ₒ</a:t>
            </a: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 C increase by 2100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Changes in precipitation patterns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Stronger winds (more sand storms)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kern="1200" dirty="0" smtClean="0">
                <a:latin typeface="Calibri" charset="0"/>
                <a:ea typeface="Microsoft YaHei" charset="-122"/>
              </a:rPr>
              <a:t>Combined effects of temperature increase and precipitation variability will </a:t>
            </a:r>
            <a:r>
              <a:rPr lang="en-US" sz="1800" b="1" kern="1200" dirty="0" smtClean="0">
                <a:latin typeface="Calibri" charset="0"/>
                <a:ea typeface="Microsoft YaHei" charset="-122"/>
              </a:rPr>
              <a:t>increase the occurrence of droughts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kern="1200" dirty="0" smtClean="0">
                <a:latin typeface="Calibri" charset="0"/>
                <a:ea typeface="Microsoft YaHei" charset="-122"/>
                <a:cs typeface="+mn-cs"/>
              </a:rPr>
              <a:t>Maghreb</a:t>
            </a: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: Droughts have increased from 1 event every 10 years in early 20th century to 5-6 events every 10 years today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1800" b="1" kern="1200" dirty="0" smtClean="0">
              <a:latin typeface="Calibri" charset="0"/>
              <a:ea typeface="Microsoft YaHei" charset="-122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1800" b="1" kern="1200" dirty="0" smtClean="0">
              <a:latin typeface="Calibri" charset="0"/>
              <a:ea typeface="Microsoft YaHei" charset="-122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kern="1200" dirty="0" smtClean="0">
                <a:latin typeface="Calibri" charset="0"/>
                <a:ea typeface="Microsoft YaHei" charset="-122"/>
              </a:rPr>
              <a:t>Global models predict sea levels rising from: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0.1 to 0.3 m by 2050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0.1 to 0.9 m by 2100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kern="1200" dirty="0" smtClean="0">
                <a:latin typeface="Calibri" charset="0"/>
                <a:ea typeface="Microsoft YaHei" charset="-122"/>
              </a:rPr>
              <a:t>1.0 meter sea level rise would affect: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3.2% of MENA’s population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1.5% of the regional GDP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3.3% of wetlands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kern="1200" dirty="0" smtClean="0">
                <a:latin typeface="Calibri" charset="0"/>
                <a:ea typeface="Microsoft YaHei" charset="-122"/>
                <a:cs typeface="+mn-cs"/>
              </a:rPr>
              <a:t>Egypt:</a:t>
            </a:r>
            <a:r>
              <a:rPr lang="en-US" sz="1800" kern="1200" dirty="0" smtClean="0">
                <a:latin typeface="Calibri" charset="0"/>
                <a:ea typeface="Microsoft YaHei" charset="-122"/>
                <a:cs typeface="+mn-cs"/>
              </a:rPr>
              <a:t> A 1.0 m sea level rise in the Nile Delta would affect 10% of the population, and 13% of Egypt’s agriculture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7938"/>
            <a:ext cx="9144000" cy="122555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1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dirty="0">
                <a:solidFill>
                  <a:srgbClr val="000000"/>
                </a:solidFill>
                <a:latin typeface="Calibri" charset="0"/>
              </a:rPr>
              <a:t>C</a:t>
            </a:r>
            <a:r>
              <a:rPr lang="it-IT" sz="4400" b="1" dirty="0" smtClean="0">
                <a:solidFill>
                  <a:srgbClr val="000000"/>
                </a:solidFill>
                <a:latin typeface="Calibri" charset="0"/>
              </a:rPr>
              <a:t>limate change impacts</a:t>
            </a:r>
            <a:endParaRPr lang="it-IT" sz="44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err="1">
                <a:solidFill>
                  <a:srgbClr val="000000"/>
                </a:solidFill>
                <a:latin typeface="Calibri" charset="0"/>
              </a:rPr>
              <a:t>Low</a:t>
            </a:r>
            <a:r>
              <a:rPr lang="it-IT" sz="2800" b="1" dirty="0">
                <a:solidFill>
                  <a:srgbClr val="000000"/>
                </a:solidFill>
                <a:latin typeface="Calibri" charset="0"/>
              </a:rPr>
              <a:t> carbon </a:t>
            </a:r>
            <a:r>
              <a:rPr lang="it-IT" sz="2800" b="1" dirty="0" err="1">
                <a:solidFill>
                  <a:srgbClr val="000000"/>
                </a:solidFill>
                <a:latin typeface="Calibri" charset="0"/>
              </a:rPr>
              <a:t>emissions</a:t>
            </a:r>
            <a:r>
              <a:rPr lang="it-IT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b="1" dirty="0" err="1">
                <a:solidFill>
                  <a:srgbClr val="000000"/>
                </a:solidFill>
                <a:latin typeface="Calibri" charset="0"/>
              </a:rPr>
              <a:t>patterns</a:t>
            </a:r>
            <a:r>
              <a:rPr lang="it-IT" sz="2800" b="1" dirty="0">
                <a:solidFill>
                  <a:srgbClr val="000000"/>
                </a:solidFill>
                <a:latin typeface="Calibri" charset="0"/>
              </a:rPr>
              <a:t> in the ENP South </a:t>
            </a:r>
            <a:r>
              <a:rPr lang="it-IT" sz="2800" b="1" dirty="0" err="1">
                <a:solidFill>
                  <a:srgbClr val="000000"/>
                </a:solidFill>
                <a:latin typeface="Calibri" charset="0"/>
              </a:rPr>
              <a:t>Region</a:t>
            </a:r>
            <a:r>
              <a:rPr lang="it-IT" sz="2200" b="1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200" b="1" dirty="0">
                <a:solidFill>
                  <a:srgbClr val="000000"/>
                </a:solidFill>
                <a:latin typeface="Calibri" charset="0"/>
              </a:rPr>
            </a:br>
            <a:endParaRPr lang="it-IT" sz="22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08063" y="3743325"/>
            <a:ext cx="2376487" cy="2603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400" b="1">
                <a:solidFill>
                  <a:srgbClr val="000000"/>
                </a:solidFill>
                <a:latin typeface="Calibri" charset="0"/>
              </a:rPr>
            </a:br>
            <a:endParaRPr lang="it-IT" sz="2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513" y="840234"/>
            <a:ext cx="9107487" cy="11486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>
              <a:solidFill>
                <a:srgbClr val="000000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Calibri" charset="0"/>
              </a:rPr>
              <a:t>GHG emissions differ by </a:t>
            </a:r>
            <a:r>
              <a:rPr lang="it-IT" sz="2400" b="1" dirty="0" smtClean="0">
                <a:solidFill>
                  <a:srgbClr val="000000"/>
                </a:solidFill>
                <a:latin typeface="Calibri" charset="0"/>
              </a:rPr>
              <a:t>sectors, and </a:t>
            </a:r>
            <a:r>
              <a:rPr lang="it-IT" sz="2400" b="1" dirty="0">
                <a:solidFill>
                  <a:srgbClr val="000000"/>
                </a:solidFill>
                <a:latin typeface="Calibri" charset="0"/>
              </a:rPr>
              <a:t>from one country to </a:t>
            </a:r>
            <a:r>
              <a:rPr lang="it-IT" sz="2400" b="1" dirty="0" smtClean="0">
                <a:solidFill>
                  <a:srgbClr val="000000"/>
                </a:solidFill>
                <a:latin typeface="Calibri" charset="0"/>
              </a:rPr>
              <a:t>another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>
              <a:solidFill>
                <a:srgbClr val="000000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000000"/>
                </a:solidFill>
                <a:latin typeface="Calibri" charset="0"/>
              </a:rPr>
              <a:t> Algeria								 Tunisia</a:t>
            </a:r>
            <a:endParaRPr lang="it-IT" sz="2400" b="1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179512" y="2492896"/>
          <a:ext cx="46085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4572000" y="2492896"/>
          <a:ext cx="4572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31/10/13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CA6FF72-F568-43FB-97B4-25D79BCF914E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40273"/>
              </p:ext>
            </p:extLst>
          </p:nvPr>
        </p:nvGraphicFramePr>
        <p:xfrm>
          <a:off x="251520" y="1196752"/>
          <a:ext cx="8715375" cy="2736304"/>
        </p:xfrm>
        <a:graphic>
          <a:graphicData uri="http://schemas.openxmlformats.org/drawingml/2006/table">
            <a:tbl>
              <a:tblPr/>
              <a:tblGrid>
                <a:gridCol w="2351088"/>
                <a:gridCol w="2025650"/>
                <a:gridCol w="2179637"/>
                <a:gridCol w="2159000"/>
              </a:tblGrid>
              <a:tr h="713475">
                <a:tc gridSpan="4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Egypt</a:t>
                      </a:r>
                      <a:endParaRPr kumimoji="0" lang="fr-BE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icrosoft YaHei" charset="-122"/>
                      </a:endParaRP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02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GHG </a:t>
                      </a: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emissions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(net):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1990: 117 MtCO2eq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2008: 288 MtCO2eq (est.)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GHG </a:t>
                      </a:r>
                      <a:r>
                        <a:rPr kumimoji="0" lang="fr-B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emission</a:t>
                      </a: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</a:t>
                      </a:r>
                      <a:r>
                        <a:rPr kumimoji="0" lang="fr-B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growth</a:t>
                      </a: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rate: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5.1% (1990-2008)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1380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Main </a:t>
                      </a: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emitting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</a:t>
                      </a: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sectors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: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Energy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61% </a:t>
                      </a:r>
                      <a:b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</a:b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Agriculture 16% </a:t>
                      </a:r>
                      <a:b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</a:b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Industrial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</a:t>
                      </a: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processes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         14% </a:t>
                      </a:r>
                      <a:b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</a:b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Waste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                                                                                             9%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2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18323"/>
              </p:ext>
            </p:extLst>
          </p:nvPr>
        </p:nvGraphicFramePr>
        <p:xfrm>
          <a:off x="215515" y="3961677"/>
          <a:ext cx="8712969" cy="2199330"/>
        </p:xfrm>
        <a:graphic>
          <a:graphicData uri="http://schemas.openxmlformats.org/drawingml/2006/table">
            <a:tbl>
              <a:tblPr/>
              <a:tblGrid>
                <a:gridCol w="2370250"/>
                <a:gridCol w="2042707"/>
                <a:gridCol w="2195992"/>
                <a:gridCol w="2104020"/>
              </a:tblGrid>
              <a:tr h="587004">
                <a:tc gridSpan="4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Jordan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75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GHG </a:t>
                      </a:r>
                      <a:r>
                        <a:rPr kumimoji="0" lang="fr-BE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emissions</a:t>
                      </a:r>
                      <a: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 (net):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1994: 13.8 MtCO2eq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2000: 20.1 MtCO2eq 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GHG </a:t>
                      </a:r>
                      <a:r>
                        <a:rPr kumimoji="0" lang="fr-BE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emission</a:t>
                      </a: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 </a:t>
                      </a:r>
                      <a:r>
                        <a:rPr kumimoji="0" lang="fr-BE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growth</a:t>
                      </a: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 rate: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6.5% (1994-2000)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1259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Main </a:t>
                      </a:r>
                      <a:r>
                        <a:rPr kumimoji="0" lang="fr-BE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emitting</a:t>
                      </a:r>
                      <a: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 </a:t>
                      </a:r>
                      <a:r>
                        <a:rPr kumimoji="0" lang="fr-BE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sectors</a:t>
                      </a:r>
                      <a: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: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BE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Energy</a:t>
                      </a:r>
                      <a: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 74% </a:t>
                      </a:r>
                      <a:b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</a:br>
                      <a:r>
                        <a:rPr kumimoji="0" lang="fr-BE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Waste</a:t>
                      </a:r>
                      <a: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 13% </a:t>
                      </a:r>
                      <a:b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</a:br>
                      <a:r>
                        <a:rPr kumimoji="0" lang="fr-BE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Industrial</a:t>
                      </a:r>
                      <a: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 </a:t>
                      </a:r>
                      <a:r>
                        <a:rPr kumimoji="0" lang="fr-BE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processes</a:t>
                      </a:r>
                      <a:r>
                        <a:rPr kumimoji="0" lang="fr-B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icrosoft YaHei" charset="-122"/>
                          <a:cs typeface="+mn-cs"/>
                        </a:rPr>
                        <a:t>                                                                   11%</a:t>
                      </a:r>
                    </a:p>
                  </a:txBody>
                  <a:tcPr marL="11880" marR="11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19872" y="3356992"/>
            <a:ext cx="4572000" cy="6045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hangingPunct="1">
              <a:lnSpc>
                <a:spcPct val="104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1600" dirty="0">
                <a:solidFill>
                  <a:schemeClr val="tx1"/>
                </a:solidFill>
                <a:latin typeface="Calibri" charset="0"/>
              </a:rPr>
              <a:t>The </a:t>
            </a:r>
            <a:r>
              <a:rPr lang="fr-BE" sz="1600" dirty="0" err="1">
                <a:solidFill>
                  <a:schemeClr val="tx1"/>
                </a:solidFill>
                <a:latin typeface="Calibri" charset="0"/>
              </a:rPr>
              <a:t>fastest</a:t>
            </a:r>
            <a:r>
              <a:rPr lang="fr-BE" sz="16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fr-BE" sz="1600" dirty="0" err="1">
                <a:solidFill>
                  <a:schemeClr val="tx1"/>
                </a:solidFill>
                <a:latin typeface="Calibri" charset="0"/>
              </a:rPr>
              <a:t>growing</a:t>
            </a:r>
            <a:r>
              <a:rPr lang="fr-BE" sz="1600" dirty="0">
                <a:solidFill>
                  <a:schemeClr val="tx1"/>
                </a:solidFill>
                <a:latin typeface="Calibri" charset="0"/>
              </a:rPr>
              <a:t> sources: </a:t>
            </a:r>
            <a:r>
              <a:rPr lang="fr-BE" sz="1600" dirty="0" err="1">
                <a:solidFill>
                  <a:schemeClr val="tx1"/>
                </a:solidFill>
                <a:latin typeface="Calibri" charset="0"/>
              </a:rPr>
              <a:t>waste</a:t>
            </a:r>
            <a:r>
              <a:rPr lang="fr-BE" sz="1600" dirty="0">
                <a:solidFill>
                  <a:schemeClr val="tx1"/>
                </a:solidFill>
                <a:latin typeface="Calibri" charset="0"/>
              </a:rPr>
              <a:t> and </a:t>
            </a:r>
            <a:r>
              <a:rPr lang="fr-BE" sz="1600" dirty="0" err="1">
                <a:solidFill>
                  <a:schemeClr val="tx1"/>
                </a:solidFill>
                <a:latin typeface="Calibri" charset="0"/>
              </a:rPr>
              <a:t>industrial</a:t>
            </a:r>
            <a:r>
              <a:rPr lang="fr-BE" sz="16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fr-BE" sz="1600" dirty="0" err="1">
                <a:solidFill>
                  <a:schemeClr val="tx1"/>
                </a:solidFill>
                <a:latin typeface="Calibri" charset="0"/>
              </a:rPr>
              <a:t>processes</a:t>
            </a:r>
            <a:endParaRPr lang="fr-BE" sz="1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Calibri" charset="0"/>
              </a:rPr>
              <a:t>Low carbon emissions patterns in the ENP South </a:t>
            </a:r>
            <a:r>
              <a:rPr lang="it-IT" sz="2800" b="1" dirty="0" smtClean="0">
                <a:solidFill>
                  <a:srgbClr val="000000"/>
                </a:solidFill>
                <a:latin typeface="Calibri" charset="0"/>
              </a:rPr>
              <a:t>Region</a:t>
            </a:r>
            <a:r>
              <a:rPr lang="it-IT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latin typeface="Calibri" charset="0"/>
              </a:rPr>
              <a:t>(2)</a:t>
            </a:r>
            <a:r>
              <a:rPr lang="it-IT" sz="2200" b="1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200" b="1" dirty="0">
                <a:solidFill>
                  <a:srgbClr val="000000"/>
                </a:solidFill>
                <a:latin typeface="Calibri" charset="0"/>
              </a:rPr>
            </a:br>
            <a:endParaRPr lang="it-IT" sz="22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>
                <a:solidFill>
                  <a:srgbClr val="000000"/>
                </a:solidFill>
                <a:latin typeface="Calibri" charset="0"/>
              </a:rPr>
              <a:t>Mitigation versus Adaptation?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3933056"/>
            <a:ext cx="5256584" cy="2676202"/>
          </a:xfrm>
          <a:prstGeom prst="rect">
            <a:avLst/>
          </a:prstGeom>
          <a:solidFill>
            <a:srgbClr val="FFFFCC"/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Synergy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the interaction of adaptation and mitigation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measures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so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that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 smtClean="0">
                <a:solidFill>
                  <a:srgbClr val="000000"/>
                </a:solidFill>
                <a:latin typeface="Calibri" charset="0"/>
              </a:rPr>
              <a:t>their</a:t>
            </a:r>
            <a:r>
              <a:rPr lang="fr-BE" sz="28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 smtClean="0">
                <a:solidFill>
                  <a:srgbClr val="000000"/>
                </a:solidFill>
                <a:latin typeface="Calibri" charset="0"/>
              </a:rPr>
              <a:t>combined</a:t>
            </a:r>
            <a:r>
              <a:rPr lang="fr-BE" sz="28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effect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greater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than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the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sum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of </a:t>
            </a:r>
            <a:r>
              <a:rPr lang="fr-BE" sz="2800" b="1" dirty="0" err="1" smtClean="0">
                <a:solidFill>
                  <a:srgbClr val="000000"/>
                </a:solidFill>
                <a:latin typeface="Calibri" charset="0"/>
              </a:rPr>
              <a:t>their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 smtClean="0">
                <a:solidFill>
                  <a:srgbClr val="000000"/>
                </a:solidFill>
                <a:latin typeface="Calibri" charset="0"/>
              </a:rPr>
              <a:t>effects</a:t>
            </a:r>
            <a:r>
              <a:rPr lang="fr-BE" sz="28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if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implemented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2800" b="1" dirty="0" err="1">
                <a:solidFill>
                  <a:srgbClr val="000000"/>
                </a:solidFill>
                <a:latin typeface="Calibri" charset="0"/>
              </a:rPr>
              <a:t>separately</a:t>
            </a:r>
            <a:r>
              <a:rPr lang="fr-BE" sz="2800" b="1" dirty="0">
                <a:solidFill>
                  <a:srgbClr val="000000"/>
                </a:solidFill>
                <a:latin typeface="Calibri" charset="0"/>
              </a:rPr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00015"/>
            <a:ext cx="3567112" cy="2152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30213" y="1298575"/>
            <a:ext cx="8353425" cy="55077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Very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often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, clean </a:t>
            </a: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regarded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 as a «mitigation» </a:t>
            </a:r>
            <a:r>
              <a:rPr lang="fr-BE" sz="3200" b="1" i="1" dirty="0" err="1" smtClean="0">
                <a:solidFill>
                  <a:srgbClr val="000000"/>
                </a:solidFill>
                <a:latin typeface="Calibri" charset="0"/>
              </a:rPr>
              <a:t>activity</a:t>
            </a:r>
            <a:r>
              <a:rPr lang="fr-BE" sz="3200" b="1" i="1" dirty="0" smtClean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while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 water </a:t>
            </a: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resources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 management </a:t>
            </a: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is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considered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 as an «adaptation </a:t>
            </a:r>
            <a:r>
              <a:rPr lang="fr-BE" sz="3200" b="1" i="1" dirty="0" err="1">
                <a:solidFill>
                  <a:srgbClr val="000000"/>
                </a:solidFill>
                <a:latin typeface="Calibri" charset="0"/>
              </a:rPr>
              <a:t>measure</a:t>
            </a:r>
            <a:r>
              <a:rPr lang="fr-BE" sz="3200" b="1" i="1" dirty="0">
                <a:solidFill>
                  <a:srgbClr val="000000"/>
                </a:solidFill>
                <a:latin typeface="Calibri" charset="0"/>
              </a:rPr>
              <a:t>». But :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b="1" dirty="0">
                <a:solidFill>
                  <a:srgbClr val="000000"/>
                </a:solidFill>
                <a:latin typeface="Calibri" charset="0"/>
              </a:rPr>
              <a:t>Clean </a:t>
            </a:r>
            <a:r>
              <a:rPr lang="fr-BE" sz="3200" b="1" dirty="0" err="1">
                <a:solidFill>
                  <a:srgbClr val="000000"/>
                </a:solidFill>
                <a:latin typeface="Calibri" charset="0"/>
              </a:rPr>
              <a:t>energy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&amp; </a:t>
            </a:r>
            <a:r>
              <a:rPr lang="fr-BE" sz="3200" b="1" dirty="0">
                <a:solidFill>
                  <a:srgbClr val="000000"/>
                </a:solidFill>
                <a:latin typeface="Calibri" charset="0"/>
              </a:rPr>
              <a:t>water </a:t>
            </a:r>
            <a:r>
              <a:rPr lang="fr-BE" sz="3200" b="1" dirty="0" err="1">
                <a:solidFill>
                  <a:srgbClr val="000000"/>
                </a:solidFill>
                <a:latin typeface="Calibri" charset="0"/>
              </a:rPr>
              <a:t>resources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management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together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offer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a good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example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of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synergy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trade-offs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between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mitigation and adaptation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measures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which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could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be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overlooked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in a strict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segregation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among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adaptation and mitigation stand </a:t>
            </a:r>
            <a:r>
              <a:rPr lang="fr-BE" sz="3200" dirty="0" err="1">
                <a:solidFill>
                  <a:srgbClr val="000000"/>
                </a:solidFill>
                <a:latin typeface="Calibri" charset="0"/>
              </a:rPr>
              <a:t>alone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actions </a:t>
            </a:r>
            <a:r>
              <a:rPr lang="fr-BE" sz="3200" dirty="0">
                <a:solidFill>
                  <a:srgbClr val="FF6600"/>
                </a:solidFill>
                <a:latin typeface="Calibri" charset="0"/>
              </a:rPr>
              <a:t>=&gt; Win </a:t>
            </a:r>
            <a:r>
              <a:rPr lang="fr-BE" sz="3200" dirty="0" err="1">
                <a:solidFill>
                  <a:srgbClr val="FF6600"/>
                </a:solidFill>
                <a:latin typeface="Calibri" charset="0"/>
              </a:rPr>
              <a:t>Win</a:t>
            </a:r>
            <a:r>
              <a:rPr lang="fr-BE" sz="3200" dirty="0">
                <a:solidFill>
                  <a:srgbClr val="FF6600"/>
                </a:solidFill>
                <a:latin typeface="Calibri" charset="0"/>
              </a:rPr>
              <a:t> situation</a:t>
            </a:r>
            <a:r>
              <a:rPr lang="fr-BE" sz="32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b="1" dirty="0">
                <a:solidFill>
                  <a:srgbClr val="000000"/>
                </a:solidFill>
                <a:latin typeface="Calibri" charset="0"/>
              </a:rPr>
              <a:t> Synergies : Added value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>
                <a:solidFill>
                  <a:srgbClr val="000000"/>
                </a:solidFill>
                <a:latin typeface="Calibri" charset="0"/>
              </a:rPr>
              <a:t>Potential sectors for synergies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9605"/>
          <a:stretch>
            <a:fillRect/>
          </a:stretch>
        </p:blipFill>
        <p:spPr bwMode="auto">
          <a:xfrm>
            <a:off x="611560" y="1687513"/>
            <a:ext cx="7764883" cy="3081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438" y="6119813"/>
            <a:ext cx="8999537" cy="503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1300" b="1">
                <a:solidFill>
                  <a:srgbClr val="000000"/>
                </a:solidFill>
              </a:rPr>
              <a:t>Source : Scoping study on financing adaptation-mitigation synergy activities, Nordic Council of Ministers, 2013.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2413" y="4932363"/>
            <a:ext cx="8640762" cy="1023937"/>
          </a:xfrm>
          <a:prstGeom prst="rect">
            <a:avLst/>
          </a:prstGeom>
          <a:solidFill>
            <a:srgbClr val="FFFFCC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200" b="1" dirty="0" err="1" smtClean="0">
                <a:solidFill>
                  <a:srgbClr val="000000"/>
                </a:solidFill>
              </a:rPr>
              <a:t>Energy</a:t>
            </a:r>
            <a:r>
              <a:rPr lang="fr-BE" sz="2200" b="1" dirty="0" smtClean="0">
                <a:solidFill>
                  <a:srgbClr val="000000"/>
                </a:solidFill>
              </a:rPr>
              <a:t>, agriculture </a:t>
            </a:r>
            <a:r>
              <a:rPr lang="fr-BE" sz="2200" b="1" dirty="0">
                <a:solidFill>
                  <a:srgbClr val="000000"/>
                </a:solidFill>
              </a:rPr>
              <a:t>and the water </a:t>
            </a:r>
            <a:r>
              <a:rPr lang="fr-BE" sz="2200" b="1" dirty="0" err="1">
                <a:solidFill>
                  <a:srgbClr val="000000"/>
                </a:solidFill>
              </a:rPr>
              <a:t>sector</a:t>
            </a:r>
            <a:r>
              <a:rPr lang="fr-BE" sz="2200" b="1" dirty="0">
                <a:solidFill>
                  <a:srgbClr val="000000"/>
                </a:solidFill>
              </a:rPr>
              <a:t> (</a:t>
            </a:r>
            <a:r>
              <a:rPr lang="fr-BE" sz="2200" b="1" dirty="0" err="1">
                <a:solidFill>
                  <a:srgbClr val="000000"/>
                </a:solidFill>
              </a:rPr>
              <a:t>including</a:t>
            </a:r>
            <a:r>
              <a:rPr lang="fr-BE" sz="2200" b="1" dirty="0">
                <a:solidFill>
                  <a:srgbClr val="000000"/>
                </a:solidFill>
              </a:rPr>
              <a:t> </a:t>
            </a:r>
            <a:r>
              <a:rPr lang="fr-BE" sz="2200" b="1" dirty="0" err="1">
                <a:solidFill>
                  <a:srgbClr val="000000"/>
                </a:solidFill>
              </a:rPr>
              <a:t>coastal</a:t>
            </a:r>
            <a:r>
              <a:rPr lang="fr-BE" sz="2200" b="1" dirty="0">
                <a:solidFill>
                  <a:srgbClr val="000000"/>
                </a:solidFill>
              </a:rPr>
              <a:t> management) </a:t>
            </a:r>
            <a:r>
              <a:rPr lang="fr-BE" sz="2200" b="1" dirty="0" err="1">
                <a:solidFill>
                  <a:srgbClr val="000000"/>
                </a:solidFill>
              </a:rPr>
              <a:t>provides</a:t>
            </a:r>
            <a:r>
              <a:rPr lang="fr-BE" sz="2200" b="1" dirty="0">
                <a:solidFill>
                  <a:srgbClr val="000000"/>
                </a:solidFill>
              </a:rPr>
              <a:t> </a:t>
            </a:r>
            <a:r>
              <a:rPr lang="fr-BE" sz="2200" b="1" dirty="0" err="1">
                <a:solidFill>
                  <a:srgbClr val="000000"/>
                </a:solidFill>
              </a:rPr>
              <a:t>relatively</a:t>
            </a:r>
            <a:r>
              <a:rPr lang="fr-BE" sz="2200" b="1" dirty="0">
                <a:solidFill>
                  <a:srgbClr val="000000"/>
                </a:solidFill>
              </a:rPr>
              <a:t> high </a:t>
            </a:r>
            <a:r>
              <a:rPr lang="fr-BE" sz="2200" b="1" dirty="0" err="1">
                <a:solidFill>
                  <a:srgbClr val="000000"/>
                </a:solidFill>
              </a:rPr>
              <a:t>potential</a:t>
            </a:r>
            <a:r>
              <a:rPr lang="fr-BE" sz="2200" b="1" dirty="0">
                <a:solidFill>
                  <a:srgbClr val="000000"/>
                </a:solidFill>
              </a:rPr>
              <a:t> for </a:t>
            </a:r>
            <a:r>
              <a:rPr lang="fr-BE" sz="2200" b="1" dirty="0" err="1">
                <a:solidFill>
                  <a:srgbClr val="000000"/>
                </a:solidFill>
              </a:rPr>
              <a:t>both</a:t>
            </a:r>
            <a:r>
              <a:rPr lang="fr-BE" sz="2200" b="1" dirty="0">
                <a:solidFill>
                  <a:srgbClr val="000000"/>
                </a:solidFill>
              </a:rPr>
              <a:t> mitigation and adaptation </a:t>
            </a:r>
            <a:r>
              <a:rPr lang="fr-BE" sz="2200" b="1" dirty="0" err="1">
                <a:solidFill>
                  <a:srgbClr val="000000"/>
                </a:solidFill>
              </a:rPr>
              <a:t>measures</a:t>
            </a:r>
            <a:r>
              <a:rPr lang="fr-BE" sz="2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68288" y="1105807"/>
            <a:ext cx="8624887" cy="563563"/>
          </a:xfrm>
          <a:prstGeom prst="rect">
            <a:avLst/>
          </a:prstGeom>
          <a:solidFill>
            <a:srgbClr val="FFFFCC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600" b="1" dirty="0" err="1">
                <a:solidFill>
                  <a:srgbClr val="000000"/>
                </a:solidFill>
              </a:rPr>
              <a:t>Review</a:t>
            </a:r>
            <a:r>
              <a:rPr lang="fr-BE" sz="2600" b="1" dirty="0">
                <a:solidFill>
                  <a:srgbClr val="000000"/>
                </a:solidFill>
              </a:rPr>
              <a:t> of national </a:t>
            </a:r>
            <a:r>
              <a:rPr lang="fr-BE" sz="2600" b="1" dirty="0" err="1">
                <a:solidFill>
                  <a:srgbClr val="000000"/>
                </a:solidFill>
              </a:rPr>
              <a:t>priorities</a:t>
            </a:r>
            <a:r>
              <a:rPr lang="fr-BE" sz="2600" b="1" dirty="0">
                <a:solidFill>
                  <a:srgbClr val="000000"/>
                </a:solidFill>
              </a:rPr>
              <a:t> </a:t>
            </a:r>
            <a:r>
              <a:rPr lang="fr-BE" sz="2600" b="1" dirty="0" err="1">
                <a:solidFill>
                  <a:srgbClr val="000000"/>
                </a:solidFill>
              </a:rPr>
              <a:t>globally</a:t>
            </a:r>
            <a:endParaRPr lang="fr-BE" sz="2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1150</Words>
  <Application>Microsoft Office PowerPoint</Application>
  <PresentationFormat>On-screen Show (4:3)</PresentationFormat>
  <Paragraphs>188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Tema di Office</vt:lpstr>
      <vt:lpstr>Tema di Office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mitigation project - also contributing to resilience: Energy Efficiency Residential Buildings in Morocco</vt:lpstr>
      <vt:lpstr>PowerPoint Presentation</vt:lpstr>
      <vt:lpstr>Effective climate change policy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Win-win approaches Low Carbon Emissions &amp;  Climate Resilient Development  Findings regarding Low Carbon Development issues in MENA region</dc:title>
  <dc:creator>BERGER Lucie (CLIMA)</dc:creator>
  <cp:lastModifiedBy>hp pro</cp:lastModifiedBy>
  <cp:revision>61</cp:revision>
  <cp:lastPrinted>1601-01-01T00:00:00Z</cp:lastPrinted>
  <dcterms:created xsi:type="dcterms:W3CDTF">1601-01-01T00:00:00Z</dcterms:created>
  <dcterms:modified xsi:type="dcterms:W3CDTF">2014-01-05T19:12:01Z</dcterms:modified>
</cp:coreProperties>
</file>